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6" d="100"/>
          <a:sy n="26" d="100"/>
        </p:scale>
        <p:origin x="870" y="-3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06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3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3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85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5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5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6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21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35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7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C60F-EFF2-4C2A-A379-F83FB93FEBFA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5FFE-AA62-452F-8B83-8289C59CB8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5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4C680DD-8D8A-4833-BBCF-6F0ADA677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2399288" cy="8403565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4B7EAB9E-DAAD-46B6-A2D1-A79D28AFB5BC}"/>
              </a:ext>
            </a:extLst>
          </p:cNvPr>
          <p:cNvSpPr/>
          <p:nvPr/>
        </p:nvSpPr>
        <p:spPr>
          <a:xfrm>
            <a:off x="1" y="8755113"/>
            <a:ext cx="32399288" cy="22079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72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FATORES ASSOCIADOS A NÃO REALIZAÇÃO DO EXAME DE</a:t>
            </a:r>
            <a:br>
              <a:rPr lang="pt-PT" sz="72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PT" sz="7200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PAPANICOLAOU: ANÁLISE DO VIGITEL 2019</a:t>
            </a:r>
            <a:endParaRPr lang="pt-BR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0F192C6-3739-44C3-A80E-8B594D338356}"/>
              </a:ext>
            </a:extLst>
          </p:cNvPr>
          <p:cNvSpPr txBox="1"/>
          <p:nvPr/>
        </p:nvSpPr>
        <p:spPr>
          <a:xfrm>
            <a:off x="3806083" y="12323607"/>
            <a:ext cx="25396722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5250" algn="ctr">
              <a:lnSpc>
                <a:spcPct val="120000"/>
              </a:lnSpc>
              <a:spcBef>
                <a:spcPts val="5"/>
              </a:spcBef>
              <a:buSzPts val="1100"/>
              <a:tabLst>
                <a:tab pos="243205" algn="l"/>
              </a:tabLst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[1] Acadêmica do Curso de Graduação em Saúde Coletiva da Universidade Federal de Uberlândia (UFU/IG), Integrante do Núcleo de Pesquisa em Estilo de Vida e Saúde (NUPES/UFU);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Acadêmica do Curso de Graduação em Saúde Coletiva da Universidade Federal de Uberlândia (UFU/IG), Integrante do Núcleo de Pesquisa em Estilo de Vida e Saúde (NUPES/UFU);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[3] Docente no Curso de Graduação em Saúde Coletiva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. Coordenador do NUPES/UFU. Doutor em Saúde da Criança e do Adolescente, Faculdade de Ciências Médicas da UNICAMP.</a:t>
            </a:r>
            <a:endParaRPr lang="pt-BR" sz="2800" spc="-15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0CF6E78-381A-40A9-AD9E-069E0C318C45}"/>
              </a:ext>
            </a:extLst>
          </p:cNvPr>
          <p:cNvSpPr/>
          <p:nvPr/>
        </p:nvSpPr>
        <p:spPr>
          <a:xfrm>
            <a:off x="753228" y="15785162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D588AA4-9CA9-4D74-B045-F1057819D396}"/>
              </a:ext>
            </a:extLst>
          </p:cNvPr>
          <p:cNvSpPr txBox="1"/>
          <p:nvPr/>
        </p:nvSpPr>
        <p:spPr>
          <a:xfrm>
            <a:off x="5941182" y="14892080"/>
            <a:ext cx="5501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INTRODUÇÃO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066230E3-9685-481D-B464-9F2CAB293EFC}"/>
              </a:ext>
            </a:extLst>
          </p:cNvPr>
          <p:cNvSpPr txBox="1"/>
          <p:nvPr/>
        </p:nvSpPr>
        <p:spPr>
          <a:xfrm>
            <a:off x="753227" y="16327115"/>
            <a:ext cx="15226839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5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 câncer de colo de útero apresenta alta incidência mundial, sendo o terceiro tipo de câncer mais frequente em mulheres</a:t>
            </a:r>
            <a:r>
              <a:rPr lang="pt-PT" sz="55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sz="5500" b="1" dirty="0">
              <a:solidFill>
                <a:srgbClr val="FF0000"/>
              </a:solidFill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164B6DE4-2A64-4988-B534-ABCC8AF64D89}"/>
              </a:ext>
            </a:extLst>
          </p:cNvPr>
          <p:cNvSpPr/>
          <p:nvPr/>
        </p:nvSpPr>
        <p:spPr>
          <a:xfrm>
            <a:off x="753227" y="19599708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E2EE79D-7C00-4E52-8425-C8DC0EF9D6A3}"/>
              </a:ext>
            </a:extLst>
          </p:cNvPr>
          <p:cNvSpPr txBox="1"/>
          <p:nvPr/>
        </p:nvSpPr>
        <p:spPr>
          <a:xfrm>
            <a:off x="6588343" y="18542117"/>
            <a:ext cx="42074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OBJETIVO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18C1233-52FB-46B6-B380-4D01F4038E6F}"/>
              </a:ext>
            </a:extLst>
          </p:cNvPr>
          <p:cNvSpPr txBox="1"/>
          <p:nvPr/>
        </p:nvSpPr>
        <p:spPr>
          <a:xfrm>
            <a:off x="753228" y="20059726"/>
            <a:ext cx="15226838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5000" dirty="0"/>
              <a:t>Analisar a prevalência e os fatores associados à não realização do exame de Papanicolau em mulheres de 25 a 64 anos das diferentes regiões do Brasil</a:t>
            </a:r>
            <a:r>
              <a:rPr lang="pt-BR" sz="5500" dirty="0"/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CE24D85-00BA-448A-9BFA-B67E17CA0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667" y="15785162"/>
            <a:ext cx="15114393" cy="10922070"/>
          </a:xfrm>
          <a:prstGeom prst="rect">
            <a:avLst/>
          </a:prstGeom>
        </p:spPr>
      </p:pic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29583707-EA59-4E5F-A863-E19820417DAD}"/>
              </a:ext>
            </a:extLst>
          </p:cNvPr>
          <p:cNvSpPr/>
          <p:nvPr/>
        </p:nvSpPr>
        <p:spPr>
          <a:xfrm>
            <a:off x="644969" y="23593257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F66973D7-7515-43A2-ACCB-936FB1461333}"/>
              </a:ext>
            </a:extLst>
          </p:cNvPr>
          <p:cNvSpPr txBox="1"/>
          <p:nvPr/>
        </p:nvSpPr>
        <p:spPr>
          <a:xfrm>
            <a:off x="6695942" y="22742361"/>
            <a:ext cx="39922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MÉTODO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0335B066-27C1-4302-A2C0-A4CA4FF230B4}"/>
              </a:ext>
            </a:extLst>
          </p:cNvPr>
          <p:cNvSpPr txBox="1"/>
          <p:nvPr/>
        </p:nvSpPr>
        <p:spPr>
          <a:xfrm>
            <a:off x="644970" y="24237342"/>
            <a:ext cx="15226838" cy="7786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5000" dirty="0">
                <a:effectLst/>
                <a:ea typeface="Times New Roman" panose="02020603050405020304" pitchFamily="18" charset="0"/>
              </a:rPr>
              <a:t>Estudo transversal descritivo com dados do Sistema de Vigilância de Fatores de Risco e Proteção para Doenças Crônicas Não Transmissíveis por Entrevista Telefônica (VIGITEL 2019) em amostra de 15.670 mulheres de 25 a 64 anos. Foram estimadas as razões de prevalência (RP) brutas e ajustadas e seus respectivos intervalos de confiança de 95% (IC</a:t>
            </a:r>
            <a:r>
              <a:rPr lang="pt-PT" sz="5000" baseline="-25000" dirty="0">
                <a:effectLst/>
                <a:ea typeface="Times New Roman" panose="02020603050405020304" pitchFamily="18" charset="0"/>
              </a:rPr>
              <a:t>95%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) utilizando a regressão de Poisson.</a:t>
            </a:r>
            <a:r>
              <a:rPr lang="pt-PT" sz="5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 sz="5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 análises foram realizadas no 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programa estatístico SPSS versão 20.0. </a:t>
            </a:r>
            <a:r>
              <a:rPr lang="pt-PT" sz="5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 nível de significância adotado foi de 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p&lt;0,05. </a:t>
            </a:r>
            <a:endParaRPr lang="pt-BR" sz="5000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6562C1F5-4E26-4D1B-9DB3-BA2494B2F19E}"/>
              </a:ext>
            </a:extLst>
          </p:cNvPr>
          <p:cNvSpPr txBox="1"/>
          <p:nvPr/>
        </p:nvSpPr>
        <p:spPr>
          <a:xfrm>
            <a:off x="553528" y="34110209"/>
            <a:ext cx="15226840" cy="855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5000" dirty="0">
                <a:effectLst/>
                <a:ea typeface="Times New Roman" panose="02020603050405020304" pitchFamily="18" charset="0"/>
              </a:rPr>
              <a:t>A prevalência de não realização do exame de Papanicolaou </a:t>
            </a:r>
            <a:r>
              <a:rPr lang="pt-BR" sz="5000" dirty="0">
                <a:effectLst/>
                <a:ea typeface="Calibri" panose="020F0502020204030204" pitchFamily="34" charset="0"/>
              </a:rPr>
              <a:t>foi de 17,0%. Após o ajuste, a 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não realização do exame de Papanicolaou </a:t>
            </a:r>
            <a:r>
              <a:rPr lang="pt-BR" sz="5000" dirty="0">
                <a:effectLst/>
                <a:ea typeface="Calibri" panose="020F0502020204030204" pitchFamily="34" charset="0"/>
              </a:rPr>
              <a:t>permaneceu associado as faixas etárias de 35 a 44 (RP=1,26; IC</a:t>
            </a:r>
            <a:r>
              <a:rPr lang="pt-BR" sz="5000" baseline="-25000" dirty="0">
                <a:effectLst/>
                <a:ea typeface="Calibri" panose="020F0502020204030204" pitchFamily="34" charset="0"/>
              </a:rPr>
              <a:t>95%</a:t>
            </a:r>
            <a:r>
              <a:rPr lang="pt-BR" sz="5000" dirty="0">
                <a:effectLst/>
                <a:ea typeface="Calibri" panose="020F0502020204030204" pitchFamily="34" charset="0"/>
              </a:rPr>
              <a:t>: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1,14-1,41</a:t>
            </a:r>
            <a:r>
              <a:rPr lang="pt-BR" sz="5000" dirty="0">
                <a:effectLst/>
                <a:ea typeface="Calibri" panose="020F0502020204030204" pitchFamily="34" charset="0"/>
              </a:rPr>
              <a:t>) e 25 a 34 (RP=1,90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; </a:t>
            </a:r>
            <a:r>
              <a:rPr lang="pt-BR" sz="5000" dirty="0">
                <a:effectLst/>
                <a:ea typeface="Calibri" panose="020F0502020204030204" pitchFamily="34" charset="0"/>
              </a:rPr>
              <a:t>IC</a:t>
            </a:r>
            <a:r>
              <a:rPr lang="pt-BR" sz="5000" baseline="-25000" dirty="0">
                <a:effectLst/>
                <a:ea typeface="Calibri" panose="020F0502020204030204" pitchFamily="34" charset="0"/>
              </a:rPr>
              <a:t>95%</a:t>
            </a:r>
            <a:r>
              <a:rPr lang="pt-BR" sz="5000" dirty="0">
                <a:effectLst/>
                <a:ea typeface="Calibri" panose="020F0502020204030204" pitchFamily="34" charset="0"/>
              </a:rPr>
              <a:t>:1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,70-2,11</a:t>
            </a:r>
            <a:r>
              <a:rPr lang="pt-BR" sz="5000" dirty="0">
                <a:effectLst/>
                <a:ea typeface="Calibri" panose="020F0502020204030204" pitchFamily="34" charset="0"/>
              </a:rPr>
              <a:t>), ser viúva (RP=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1,27</a:t>
            </a:r>
            <a:r>
              <a:rPr lang="pt-BR" sz="5000" dirty="0">
                <a:effectLst/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ffectLst/>
                <a:ea typeface="Calibri" panose="020F0502020204030204" pitchFamily="34" charset="0"/>
              </a:rPr>
              <a:t>95%</a:t>
            </a:r>
            <a:r>
              <a:rPr lang="pt-BR" sz="5000" dirty="0">
                <a:effectLst/>
                <a:ea typeface="Calibri" panose="020F0502020204030204" pitchFamily="34" charset="0"/>
              </a:rPr>
              <a:t>: </a:t>
            </a:r>
            <a:r>
              <a:rPr lang="pt-PT" sz="5000" dirty="0">
                <a:effectLst/>
                <a:ea typeface="Times New Roman" panose="02020603050405020304" pitchFamily="18" charset="0"/>
              </a:rPr>
              <a:t>1,05-1,53</a:t>
            </a:r>
            <a:r>
              <a:rPr lang="pt-BR" sz="5000" dirty="0">
                <a:ea typeface="Calibri" panose="020F0502020204030204" pitchFamily="34" charset="0"/>
              </a:rPr>
              <a:t>), S</a:t>
            </a:r>
            <a:r>
              <a:rPr lang="pt-PT" sz="5000" dirty="0">
                <a:ea typeface="Times New Roman" panose="02020603050405020304" pitchFamily="18" charset="0"/>
              </a:rPr>
              <a:t>olteira/separada/divorciada</a:t>
            </a:r>
            <a:r>
              <a:rPr lang="pt-PT" sz="5000" dirty="0">
                <a:ea typeface="Calibri" panose="020F0502020204030204" pitchFamily="34" charset="0"/>
              </a:rPr>
              <a:t> </a:t>
            </a:r>
            <a:r>
              <a:rPr lang="pt-BR" sz="5000" dirty="0">
                <a:ea typeface="Calibri" panose="020F0502020204030204" pitchFamily="34" charset="0"/>
              </a:rPr>
              <a:t>(RP=</a:t>
            </a:r>
            <a:r>
              <a:rPr lang="pt-PT" sz="5000" dirty="0">
                <a:ea typeface="Times New Roman" panose="02020603050405020304" pitchFamily="18" charset="0"/>
              </a:rPr>
              <a:t>1,82</a:t>
            </a:r>
            <a:r>
              <a:rPr lang="pt-BR" sz="5000" dirty="0"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1,69-1,97</a:t>
            </a:r>
            <a:r>
              <a:rPr lang="pt-BR" sz="5000" dirty="0">
                <a:ea typeface="Calibri" panose="020F0502020204030204" pitchFamily="34" charset="0"/>
              </a:rPr>
              <a:t>), ter 9 a 11 (RP=</a:t>
            </a:r>
            <a:r>
              <a:rPr lang="pt-PT" sz="5000" dirty="0">
                <a:ea typeface="Times New Roman" panose="02020603050405020304" pitchFamily="18" charset="0"/>
              </a:rPr>
              <a:t>1,49</a:t>
            </a:r>
            <a:r>
              <a:rPr lang="pt-BR" sz="5000" dirty="0"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1,37-1,61</a:t>
            </a:r>
            <a:r>
              <a:rPr lang="pt-BR" sz="5000" dirty="0">
                <a:ea typeface="Calibri" panose="020F0502020204030204" pitchFamily="34" charset="0"/>
              </a:rPr>
              <a:t>) e 0 a 8 (RP=</a:t>
            </a:r>
            <a:r>
              <a:rPr lang="pt-PT" sz="5000" dirty="0">
                <a:ea typeface="Times New Roman" panose="02020603050405020304" pitchFamily="18" charset="0"/>
              </a:rPr>
              <a:t>1,91</a:t>
            </a:r>
            <a:r>
              <a:rPr lang="pt-BR" sz="5000" dirty="0"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1,74-2,10</a:t>
            </a:r>
            <a:r>
              <a:rPr lang="pt-BR" sz="5000" dirty="0">
                <a:ea typeface="Calibri" panose="020F0502020204030204" pitchFamily="34" charset="0"/>
              </a:rPr>
              <a:t>) anos de estudo, estado de saúde ruim (RP=</a:t>
            </a:r>
            <a:r>
              <a:rPr lang="pt-PT" sz="5000" dirty="0">
                <a:ea typeface="Times New Roman" panose="02020603050405020304" pitchFamily="18" charset="0"/>
              </a:rPr>
              <a:t>1,40</a:t>
            </a:r>
            <a:r>
              <a:rPr lang="pt-BR" sz="5000" dirty="0"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1,27-1,63</a:t>
            </a:r>
            <a:r>
              <a:rPr lang="pt-BR" sz="5000" dirty="0">
                <a:ea typeface="Calibri" panose="020F0502020204030204" pitchFamily="34" charset="0"/>
              </a:rPr>
              <a:t>), não trabalhar (RP=</a:t>
            </a:r>
            <a:r>
              <a:rPr lang="pt-PT" sz="5000" dirty="0">
                <a:ea typeface="Times New Roman" panose="02020603050405020304" pitchFamily="18" charset="0"/>
              </a:rPr>
              <a:t>1,28</a:t>
            </a:r>
            <a:r>
              <a:rPr lang="pt-BR" sz="5000" dirty="0">
                <a:ea typeface="Calibri" panose="020F0502020204030204" pitchFamily="34" charset="0"/>
              </a:rPr>
              <a:t>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1,19-1,38</a:t>
            </a:r>
            <a:r>
              <a:rPr lang="pt-BR" sz="5000" dirty="0">
                <a:ea typeface="Calibri" panose="020F0502020204030204" pitchFamily="34" charset="0"/>
              </a:rPr>
              <a:t>) e região Nordeste (RP=1,43; IC</a:t>
            </a:r>
            <a:r>
              <a:rPr lang="pt-BR" sz="5000" baseline="-25000" dirty="0">
                <a:ea typeface="Calibri" panose="020F0502020204030204" pitchFamily="34" charset="0"/>
              </a:rPr>
              <a:t>95%</a:t>
            </a:r>
            <a:r>
              <a:rPr lang="pt-BR" sz="5000" dirty="0">
                <a:ea typeface="Calibri" panose="020F0502020204030204" pitchFamily="34" charset="0"/>
              </a:rPr>
              <a:t>: </a:t>
            </a:r>
            <a:r>
              <a:rPr lang="pt-PT" sz="5000" dirty="0">
                <a:ea typeface="Times New Roman" panose="02020603050405020304" pitchFamily="18" charset="0"/>
              </a:rPr>
              <a:t>1,25-1,64</a:t>
            </a:r>
            <a:r>
              <a:rPr lang="pt-BR" sz="5000" dirty="0">
                <a:ea typeface="Calibri" panose="020F0502020204030204" pitchFamily="34" charset="0"/>
              </a:rPr>
              <a:t>). </a:t>
            </a:r>
            <a:endParaRPr lang="pt-BR" sz="5500" dirty="0"/>
          </a:p>
        </p:txBody>
      </p:sp>
      <p:sp>
        <p:nvSpPr>
          <p:cNvPr id="56" name="Retângulo: Cantos Arredondados 55">
            <a:extLst>
              <a:ext uri="{FF2B5EF4-FFF2-40B4-BE49-F238E27FC236}">
                <a16:creationId xmlns:a16="http://schemas.microsoft.com/office/drawing/2014/main" id="{338EF3DB-309C-43BC-8757-EFF2023AC7E0}"/>
              </a:ext>
            </a:extLst>
          </p:cNvPr>
          <p:cNvSpPr/>
          <p:nvPr/>
        </p:nvSpPr>
        <p:spPr>
          <a:xfrm>
            <a:off x="16504444" y="27750306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80743DAA-2D60-4BEF-B547-CADDCB8FB450}"/>
              </a:ext>
            </a:extLst>
          </p:cNvPr>
          <p:cNvSpPr txBox="1"/>
          <p:nvPr/>
        </p:nvSpPr>
        <p:spPr>
          <a:xfrm>
            <a:off x="21436800" y="26856430"/>
            <a:ext cx="54165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CONCLUSÃO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C28D72D9-336E-4722-85CC-F0AD9502C253}"/>
              </a:ext>
            </a:extLst>
          </p:cNvPr>
          <p:cNvSpPr txBox="1"/>
          <p:nvPr/>
        </p:nvSpPr>
        <p:spPr>
          <a:xfrm>
            <a:off x="16531668" y="28337863"/>
            <a:ext cx="1519961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5000" dirty="0">
                <a:effectLst/>
                <a:ea typeface="Times New Roman" panose="02020603050405020304" pitchFamily="18" charset="0"/>
              </a:rPr>
              <a:t>As mulheres nas faixas etárias de 25 a 34, 35 a 44 anos, viúvas ou solteira/separada/divorciada, com 0 a 8 e 9 a 11 anos de estudo, ruim estado de saúde, que não trabalham e da região Nordeste apresentaram maior prevalência de não realização do exame de Papanicolau.</a:t>
            </a:r>
            <a:endParaRPr lang="pt-BR" sz="5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91C3E406-9623-4408-BCB7-4EEADFB25FEA}"/>
              </a:ext>
            </a:extLst>
          </p:cNvPr>
          <p:cNvSpPr txBox="1"/>
          <p:nvPr/>
        </p:nvSpPr>
        <p:spPr>
          <a:xfrm>
            <a:off x="4259236" y="11398718"/>
            <a:ext cx="241356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400" b="1" u="sng" dirty="0" err="1"/>
              <a:t>Badr</a:t>
            </a:r>
            <a:r>
              <a:rPr lang="pt-BR" sz="4400" b="1" u="sng" dirty="0"/>
              <a:t> Abou </a:t>
            </a:r>
            <a:r>
              <a:rPr lang="pt-BR" sz="4400" b="1" u="sng" dirty="0" err="1"/>
              <a:t>Dehn</a:t>
            </a:r>
            <a:r>
              <a:rPr lang="pt-BR" sz="4400" b="1" u="sng" dirty="0"/>
              <a:t> Pestana </a:t>
            </a:r>
            <a:r>
              <a:rPr lang="pt-BR" sz="4400" b="1" dirty="0"/>
              <a:t>[1]; </a:t>
            </a:r>
            <a:r>
              <a:rPr lang="pt-PT" sz="4400" b="1" dirty="0"/>
              <a:t>Izabela Lima Perissato</a:t>
            </a:r>
            <a:r>
              <a:rPr lang="pt-BR" sz="4400" b="1" dirty="0"/>
              <a:t> [2]; Wellington Roberto Gomes de Carvalho [3] </a:t>
            </a:r>
          </a:p>
        </p:txBody>
      </p:sp>
      <p:sp>
        <p:nvSpPr>
          <p:cNvPr id="63" name="Retângulo: Cantos Arredondados 62">
            <a:extLst>
              <a:ext uri="{FF2B5EF4-FFF2-40B4-BE49-F238E27FC236}">
                <a16:creationId xmlns:a16="http://schemas.microsoft.com/office/drawing/2014/main" id="{7EC4326C-FBB8-454A-83DD-1F09258B57A6}"/>
              </a:ext>
            </a:extLst>
          </p:cNvPr>
          <p:cNvSpPr/>
          <p:nvPr/>
        </p:nvSpPr>
        <p:spPr>
          <a:xfrm>
            <a:off x="16531667" y="33421969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6DC05264-A283-4E5A-90A7-9C872D5AC5A6}"/>
              </a:ext>
            </a:extLst>
          </p:cNvPr>
          <p:cNvSpPr txBox="1"/>
          <p:nvPr/>
        </p:nvSpPr>
        <p:spPr>
          <a:xfrm>
            <a:off x="21380577" y="32518518"/>
            <a:ext cx="5501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REFERÊNCIAS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FD94DCBD-3DDF-46D8-89B9-DA2E7ED5E894}"/>
              </a:ext>
            </a:extLst>
          </p:cNvPr>
          <p:cNvSpPr txBox="1"/>
          <p:nvPr/>
        </p:nvSpPr>
        <p:spPr>
          <a:xfrm>
            <a:off x="5941182" y="32518518"/>
            <a:ext cx="5501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RESULTADOS </a:t>
            </a:r>
          </a:p>
        </p:txBody>
      </p:sp>
      <p:sp>
        <p:nvSpPr>
          <p:cNvPr id="67" name="Retângulo: Cantos Arredondados 66">
            <a:extLst>
              <a:ext uri="{FF2B5EF4-FFF2-40B4-BE49-F238E27FC236}">
                <a16:creationId xmlns:a16="http://schemas.microsoft.com/office/drawing/2014/main" id="{98809B24-00ED-4D57-AD98-2D08D2282E04}"/>
              </a:ext>
            </a:extLst>
          </p:cNvPr>
          <p:cNvSpPr/>
          <p:nvPr/>
        </p:nvSpPr>
        <p:spPr>
          <a:xfrm>
            <a:off x="553528" y="33419881"/>
            <a:ext cx="15226840" cy="57578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562C1F5-4E26-4D1B-9DB3-BA2494B2F19E}"/>
              </a:ext>
            </a:extLst>
          </p:cNvPr>
          <p:cNvSpPr txBox="1"/>
          <p:nvPr/>
        </p:nvSpPr>
        <p:spPr>
          <a:xfrm>
            <a:off x="16588907" y="34240060"/>
            <a:ext cx="15226840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cs typeface="Arial" panose="020B0604020202020204" pitchFamily="34" charset="0"/>
              </a:rPr>
              <a:t>Brasil. Ministério da Saúde. Secretaria de Vigilância em Saúde. Departamento de Análise em Saúde e Vigilância de Doenças Não Transmissíveis. </a:t>
            </a:r>
            <a:r>
              <a:rPr lang="pt-BR" sz="4000" dirty="0" err="1">
                <a:cs typeface="Arial" panose="020B0604020202020204" pitchFamily="34" charset="0"/>
              </a:rPr>
              <a:t>Vigitel</a:t>
            </a:r>
            <a:r>
              <a:rPr lang="pt-BR" sz="4000" dirty="0">
                <a:cs typeface="Arial" panose="020B0604020202020204" pitchFamily="34" charset="0"/>
              </a:rPr>
              <a:t> Brasil 2019: vigilância de fatores de risco e proteção para doenças crônicas por inquérito </a:t>
            </a:r>
            <a:r>
              <a:rPr lang="pt-BR" sz="4000" dirty="0" err="1">
                <a:cs typeface="Arial" panose="020B0604020202020204" pitchFamily="34" charset="0"/>
              </a:rPr>
              <a:t>telefônico:estimativas</a:t>
            </a:r>
            <a:r>
              <a:rPr lang="pt-BR" sz="4000" dirty="0">
                <a:cs typeface="Arial" panose="020B0604020202020204" pitchFamily="34" charset="0"/>
              </a:rPr>
              <a:t> sobre frequência e distribuição </a:t>
            </a:r>
            <a:r>
              <a:rPr lang="pt-BR" sz="4000" dirty="0" err="1">
                <a:cs typeface="Arial" panose="020B0604020202020204" pitchFamily="34" charset="0"/>
              </a:rPr>
              <a:t>sociodemográfica</a:t>
            </a:r>
            <a:r>
              <a:rPr lang="pt-BR" sz="4000" dirty="0">
                <a:cs typeface="Arial" panose="020B0604020202020204" pitchFamily="34" charset="0"/>
              </a:rPr>
              <a:t> de fatores de risco e proteção para doenças crônicas nas capitais dos 26 estados brasileiros e no Distrito Federal em 2019/MS, Secretaria de Vigilância em Saúde, Departamento de Análise em Saúde e Vigilância de Doenças não Transmissíveis. Brasília: Ministério da Saúde, 2020.</a:t>
            </a:r>
          </a:p>
          <a:p>
            <a:pPr algn="just"/>
            <a:r>
              <a:rPr lang="pt-BR" sz="4000" dirty="0">
                <a:cs typeface="Arial" panose="020B0604020202020204" pitchFamily="34" charset="0"/>
              </a:rPr>
              <a:t>Andrade, Magna Santos, Almeida, Maura Maria Guimarães de, Araújo, Tânia Maria de, &amp; Santos, </a:t>
            </a:r>
            <a:r>
              <a:rPr lang="pt-BR" sz="4000" dirty="0" err="1">
                <a:cs typeface="Arial" panose="020B0604020202020204" pitchFamily="34" charset="0"/>
              </a:rPr>
              <a:t>Kionna</a:t>
            </a:r>
            <a:r>
              <a:rPr lang="pt-BR" sz="4000" dirty="0">
                <a:cs typeface="Arial" panose="020B0604020202020204" pitchFamily="34" charset="0"/>
              </a:rPr>
              <a:t> Oliveira Bernardes. (2014). Fatores associados a não adesão ao Papanicolau entre mulheres atendidas pela Estratégia Saúde da Família em Feira de Santana, Bahia, 2010. Epidemiologia e Serviços de Saúde, 23(1), 111-120</a:t>
            </a:r>
          </a:p>
          <a:p>
            <a:pPr algn="just"/>
            <a:r>
              <a:rPr lang="pt-BR" sz="4000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2133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656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Badr  Abou</dc:creator>
  <cp:lastModifiedBy>Badr  Abou</cp:lastModifiedBy>
  <cp:revision>21</cp:revision>
  <dcterms:created xsi:type="dcterms:W3CDTF">2020-09-21T04:16:13Z</dcterms:created>
  <dcterms:modified xsi:type="dcterms:W3CDTF">2020-10-01T19:52:54Z</dcterms:modified>
</cp:coreProperties>
</file>