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7" d="100"/>
          <a:sy n="17" d="100"/>
        </p:scale>
        <p:origin x="-1596" y="-7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4DEA1A-0A28-42E8-B047-E83791E057E1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5A8F36E-7C95-4EBF-8589-78B0762B7CA1}">
      <dgm:prSet phldrT="[Texto]"/>
      <dgm:spPr/>
      <dgm:t>
        <a:bodyPr/>
        <a:lstStyle/>
        <a:p>
          <a:r>
            <a:rPr lang="pt-BR" dirty="0"/>
            <a:t>1.165 Notificações de gestantes com sífilis.</a:t>
          </a:r>
        </a:p>
      </dgm:t>
    </dgm:pt>
    <dgm:pt modelId="{2AF0801E-058C-4A5D-B686-0A81FECA9642}" type="parTrans" cxnId="{BDBE2C37-1804-4DA5-BCD0-8572BC5A75F2}">
      <dgm:prSet/>
      <dgm:spPr/>
      <dgm:t>
        <a:bodyPr/>
        <a:lstStyle/>
        <a:p>
          <a:endParaRPr lang="pt-BR"/>
        </a:p>
      </dgm:t>
    </dgm:pt>
    <dgm:pt modelId="{08374AD4-C6C9-4F8F-99E9-1A559A24F597}" type="sibTrans" cxnId="{BDBE2C37-1804-4DA5-BCD0-8572BC5A75F2}">
      <dgm:prSet/>
      <dgm:spPr/>
      <dgm:t>
        <a:bodyPr/>
        <a:lstStyle/>
        <a:p>
          <a:endParaRPr lang="pt-BR"/>
        </a:p>
      </dgm:t>
    </dgm:pt>
    <dgm:pt modelId="{D5382E17-C1AD-499F-9F2F-5163B0689776}">
      <dgm:prSet phldrT="[Texto]"/>
      <dgm:spPr/>
      <dgm:t>
        <a:bodyPr/>
        <a:lstStyle/>
        <a:p>
          <a:r>
            <a:rPr lang="pt-BR" dirty="0"/>
            <a:t>1.209 Casos de sífilis congênita em menores de um ano.</a:t>
          </a:r>
        </a:p>
      </dgm:t>
    </dgm:pt>
    <dgm:pt modelId="{548FEB5D-8EDD-40FD-90C5-52B86DCA52B2}" type="parTrans" cxnId="{C680D392-063C-4D24-B367-72BE2D62624B}">
      <dgm:prSet/>
      <dgm:spPr/>
      <dgm:t>
        <a:bodyPr/>
        <a:lstStyle/>
        <a:p>
          <a:endParaRPr lang="pt-BR"/>
        </a:p>
      </dgm:t>
    </dgm:pt>
    <dgm:pt modelId="{8789369F-A5DD-48F0-96A5-2CBCBE5C3319}" type="sibTrans" cxnId="{C680D392-063C-4D24-B367-72BE2D62624B}">
      <dgm:prSet/>
      <dgm:spPr/>
      <dgm:t>
        <a:bodyPr/>
        <a:lstStyle/>
        <a:p>
          <a:endParaRPr lang="pt-BR"/>
        </a:p>
      </dgm:t>
    </dgm:pt>
    <dgm:pt modelId="{F960DD3F-179F-42E8-803B-099E50A4E28C}">
      <dgm:prSet phldrT="[Texto]"/>
      <dgm:spPr/>
      <dgm:t>
        <a:bodyPr/>
        <a:lstStyle/>
        <a:p>
          <a:r>
            <a:rPr lang="pt-BR" dirty="0"/>
            <a:t>21 Abortos e 25 natimortos por sífilis</a:t>
          </a:r>
        </a:p>
      </dgm:t>
    </dgm:pt>
    <dgm:pt modelId="{476526C9-C71C-44B3-8E4C-AB7513931DA9}" type="parTrans" cxnId="{ED270E54-B037-461E-AB12-D3E378B0EAE4}">
      <dgm:prSet/>
      <dgm:spPr/>
      <dgm:t>
        <a:bodyPr/>
        <a:lstStyle/>
        <a:p>
          <a:endParaRPr lang="pt-BR"/>
        </a:p>
      </dgm:t>
    </dgm:pt>
    <dgm:pt modelId="{EF89F200-B955-4601-B85B-5A6AD03BAC10}" type="sibTrans" cxnId="{ED270E54-B037-461E-AB12-D3E378B0EAE4}">
      <dgm:prSet/>
      <dgm:spPr/>
      <dgm:t>
        <a:bodyPr/>
        <a:lstStyle/>
        <a:p>
          <a:endParaRPr lang="pt-BR"/>
        </a:p>
      </dgm:t>
    </dgm:pt>
    <dgm:pt modelId="{BB2E0F39-C15C-4C5D-A2EB-125DDED54B85}">
      <dgm:prSet/>
      <dgm:spPr/>
      <dgm:t>
        <a:bodyPr/>
        <a:lstStyle/>
        <a:p>
          <a:r>
            <a:rPr lang="pt-BR" dirty="0"/>
            <a:t>14 Óbitos por sífilis congênita.</a:t>
          </a:r>
        </a:p>
      </dgm:t>
    </dgm:pt>
    <dgm:pt modelId="{02419119-C425-40D7-A397-AFA748440787}" type="parTrans" cxnId="{20375ED1-DB92-495A-97E0-06EECA5012B9}">
      <dgm:prSet/>
      <dgm:spPr/>
      <dgm:t>
        <a:bodyPr/>
        <a:lstStyle/>
        <a:p>
          <a:endParaRPr lang="pt-BR"/>
        </a:p>
      </dgm:t>
    </dgm:pt>
    <dgm:pt modelId="{30DA7F01-33AA-458E-BB0E-A186963B83C7}" type="sibTrans" cxnId="{20375ED1-DB92-495A-97E0-06EECA5012B9}">
      <dgm:prSet/>
      <dgm:spPr/>
      <dgm:t>
        <a:bodyPr/>
        <a:lstStyle/>
        <a:p>
          <a:endParaRPr lang="pt-BR"/>
        </a:p>
      </dgm:t>
    </dgm:pt>
    <dgm:pt modelId="{BD00DD54-2949-4818-A105-6069CDABDEB4}" type="pres">
      <dgm:prSet presAssocID="{CB4DEA1A-0A28-42E8-B047-E83791E057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FF6DED-1678-4F5A-8C1C-0C26A6FA94DF}" type="pres">
      <dgm:prSet presAssocID="{A5A8F36E-7C95-4EBF-8589-78B0762B7CA1}" presName="circle1" presStyleLbl="node1" presStyleIdx="0" presStyleCnt="4"/>
      <dgm:spPr/>
    </dgm:pt>
    <dgm:pt modelId="{4D0FD994-8D8A-4EF7-83FA-2B94495EBE23}" type="pres">
      <dgm:prSet presAssocID="{A5A8F36E-7C95-4EBF-8589-78B0762B7CA1}" presName="space" presStyleCnt="0"/>
      <dgm:spPr/>
    </dgm:pt>
    <dgm:pt modelId="{BB882D71-BA8B-447A-B09D-059B65599323}" type="pres">
      <dgm:prSet presAssocID="{A5A8F36E-7C95-4EBF-8589-78B0762B7CA1}" presName="rect1" presStyleLbl="alignAcc1" presStyleIdx="0" presStyleCnt="4"/>
      <dgm:spPr/>
      <dgm:t>
        <a:bodyPr/>
        <a:lstStyle/>
        <a:p>
          <a:endParaRPr lang="pt-BR"/>
        </a:p>
      </dgm:t>
    </dgm:pt>
    <dgm:pt modelId="{5F74201B-BA95-480B-953C-5EFC3FC0A052}" type="pres">
      <dgm:prSet presAssocID="{D5382E17-C1AD-499F-9F2F-5163B0689776}" presName="vertSpace2" presStyleLbl="node1" presStyleIdx="0" presStyleCnt="4"/>
      <dgm:spPr/>
    </dgm:pt>
    <dgm:pt modelId="{AA61ADB4-D3D9-4B94-9159-626B5D379093}" type="pres">
      <dgm:prSet presAssocID="{D5382E17-C1AD-499F-9F2F-5163B0689776}" presName="circle2" presStyleLbl="node1" presStyleIdx="1" presStyleCnt="4"/>
      <dgm:spPr/>
    </dgm:pt>
    <dgm:pt modelId="{3C6A72A9-B255-425F-A527-A1BAFC8C8DDE}" type="pres">
      <dgm:prSet presAssocID="{D5382E17-C1AD-499F-9F2F-5163B0689776}" presName="rect2" presStyleLbl="alignAcc1" presStyleIdx="1" presStyleCnt="4"/>
      <dgm:spPr/>
      <dgm:t>
        <a:bodyPr/>
        <a:lstStyle/>
        <a:p>
          <a:endParaRPr lang="pt-BR"/>
        </a:p>
      </dgm:t>
    </dgm:pt>
    <dgm:pt modelId="{863CBB2E-1972-4C86-AEE8-B33205A00A89}" type="pres">
      <dgm:prSet presAssocID="{F960DD3F-179F-42E8-803B-099E50A4E28C}" presName="vertSpace3" presStyleLbl="node1" presStyleIdx="1" presStyleCnt="4"/>
      <dgm:spPr/>
    </dgm:pt>
    <dgm:pt modelId="{5FE6E03B-72C9-482E-84FE-BFAADC4CCB16}" type="pres">
      <dgm:prSet presAssocID="{F960DD3F-179F-42E8-803B-099E50A4E28C}" presName="circle3" presStyleLbl="node1" presStyleIdx="2" presStyleCnt="4"/>
      <dgm:spPr/>
    </dgm:pt>
    <dgm:pt modelId="{69352140-B810-4D6E-96D1-8A933A57D21D}" type="pres">
      <dgm:prSet presAssocID="{F960DD3F-179F-42E8-803B-099E50A4E28C}" presName="rect3" presStyleLbl="alignAcc1" presStyleIdx="2" presStyleCnt="4"/>
      <dgm:spPr/>
      <dgm:t>
        <a:bodyPr/>
        <a:lstStyle/>
        <a:p>
          <a:endParaRPr lang="pt-BR"/>
        </a:p>
      </dgm:t>
    </dgm:pt>
    <dgm:pt modelId="{8FFDECDB-E5EF-49DB-8396-C14C27CCE416}" type="pres">
      <dgm:prSet presAssocID="{BB2E0F39-C15C-4C5D-A2EB-125DDED54B85}" presName="vertSpace4" presStyleLbl="node1" presStyleIdx="2" presStyleCnt="4"/>
      <dgm:spPr/>
    </dgm:pt>
    <dgm:pt modelId="{A403B5B4-4777-4172-97A0-F4D536FEC66A}" type="pres">
      <dgm:prSet presAssocID="{BB2E0F39-C15C-4C5D-A2EB-125DDED54B85}" presName="circle4" presStyleLbl="node1" presStyleIdx="3" presStyleCnt="4"/>
      <dgm:spPr/>
    </dgm:pt>
    <dgm:pt modelId="{84A4244C-F572-46BA-81B7-A6EECCFB3526}" type="pres">
      <dgm:prSet presAssocID="{BB2E0F39-C15C-4C5D-A2EB-125DDED54B85}" presName="rect4" presStyleLbl="alignAcc1" presStyleIdx="3" presStyleCnt="4"/>
      <dgm:spPr/>
      <dgm:t>
        <a:bodyPr/>
        <a:lstStyle/>
        <a:p>
          <a:endParaRPr lang="pt-BR"/>
        </a:p>
      </dgm:t>
    </dgm:pt>
    <dgm:pt modelId="{94C9B9F9-3E18-4A6C-B36C-904C7DFD5731}" type="pres">
      <dgm:prSet presAssocID="{A5A8F36E-7C95-4EBF-8589-78B0762B7CA1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7CAEACC-453D-48AE-A918-0D9F339D9AAC}" type="pres">
      <dgm:prSet presAssocID="{D5382E17-C1AD-499F-9F2F-5163B0689776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1D6D32-30A0-4662-8250-34DA42080CD4}" type="pres">
      <dgm:prSet presAssocID="{F960DD3F-179F-42E8-803B-099E50A4E28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CA34A48-07E8-4FBE-8EF1-675BFB2ABD31}" type="pres">
      <dgm:prSet presAssocID="{BB2E0F39-C15C-4C5D-A2EB-125DDED54B85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A115F65-FC78-4085-8B43-1EAF1971506D}" type="presOf" srcId="{D5382E17-C1AD-499F-9F2F-5163B0689776}" destId="{3C6A72A9-B255-425F-A527-A1BAFC8C8DDE}" srcOrd="0" destOrd="0" presId="urn:microsoft.com/office/officeart/2005/8/layout/target3"/>
    <dgm:cxn modelId="{ED270E54-B037-461E-AB12-D3E378B0EAE4}" srcId="{CB4DEA1A-0A28-42E8-B047-E83791E057E1}" destId="{F960DD3F-179F-42E8-803B-099E50A4E28C}" srcOrd="2" destOrd="0" parTransId="{476526C9-C71C-44B3-8E4C-AB7513931DA9}" sibTransId="{EF89F200-B955-4601-B85B-5A6AD03BAC10}"/>
    <dgm:cxn modelId="{28D19C97-78AC-4457-B4AC-D888A926712D}" type="presOf" srcId="{A5A8F36E-7C95-4EBF-8589-78B0762B7CA1}" destId="{94C9B9F9-3E18-4A6C-B36C-904C7DFD5731}" srcOrd="1" destOrd="0" presId="urn:microsoft.com/office/officeart/2005/8/layout/target3"/>
    <dgm:cxn modelId="{B9B2D35F-2BD9-433C-B729-A1C814FE9EFE}" type="presOf" srcId="{BB2E0F39-C15C-4C5D-A2EB-125DDED54B85}" destId="{84A4244C-F572-46BA-81B7-A6EECCFB3526}" srcOrd="0" destOrd="0" presId="urn:microsoft.com/office/officeart/2005/8/layout/target3"/>
    <dgm:cxn modelId="{BDBE2C37-1804-4DA5-BCD0-8572BC5A75F2}" srcId="{CB4DEA1A-0A28-42E8-B047-E83791E057E1}" destId="{A5A8F36E-7C95-4EBF-8589-78B0762B7CA1}" srcOrd="0" destOrd="0" parTransId="{2AF0801E-058C-4A5D-B686-0A81FECA9642}" sibTransId="{08374AD4-C6C9-4F8F-99E9-1A559A24F597}"/>
    <dgm:cxn modelId="{107C4806-A38A-4B54-A4D3-3CB4F012CE62}" type="presOf" srcId="{BB2E0F39-C15C-4C5D-A2EB-125DDED54B85}" destId="{2CA34A48-07E8-4FBE-8EF1-675BFB2ABD31}" srcOrd="1" destOrd="0" presId="urn:microsoft.com/office/officeart/2005/8/layout/target3"/>
    <dgm:cxn modelId="{C680D392-063C-4D24-B367-72BE2D62624B}" srcId="{CB4DEA1A-0A28-42E8-B047-E83791E057E1}" destId="{D5382E17-C1AD-499F-9F2F-5163B0689776}" srcOrd="1" destOrd="0" parTransId="{548FEB5D-8EDD-40FD-90C5-52B86DCA52B2}" sibTransId="{8789369F-A5DD-48F0-96A5-2CBCBE5C3319}"/>
    <dgm:cxn modelId="{7193E69A-25C4-472F-8DD0-0906A761936B}" type="presOf" srcId="{F960DD3F-179F-42E8-803B-099E50A4E28C}" destId="{CC1D6D32-30A0-4662-8250-34DA42080CD4}" srcOrd="1" destOrd="0" presId="urn:microsoft.com/office/officeart/2005/8/layout/target3"/>
    <dgm:cxn modelId="{F7D39FEB-DF08-4468-A58A-B2B578CE1BC2}" type="presOf" srcId="{CB4DEA1A-0A28-42E8-B047-E83791E057E1}" destId="{BD00DD54-2949-4818-A105-6069CDABDEB4}" srcOrd="0" destOrd="0" presId="urn:microsoft.com/office/officeart/2005/8/layout/target3"/>
    <dgm:cxn modelId="{947AFAB1-D068-4096-B7A0-ADCFE7E0136C}" type="presOf" srcId="{D5382E17-C1AD-499F-9F2F-5163B0689776}" destId="{C7CAEACC-453D-48AE-A918-0D9F339D9AAC}" srcOrd="1" destOrd="0" presId="urn:microsoft.com/office/officeart/2005/8/layout/target3"/>
    <dgm:cxn modelId="{20375ED1-DB92-495A-97E0-06EECA5012B9}" srcId="{CB4DEA1A-0A28-42E8-B047-E83791E057E1}" destId="{BB2E0F39-C15C-4C5D-A2EB-125DDED54B85}" srcOrd="3" destOrd="0" parTransId="{02419119-C425-40D7-A397-AFA748440787}" sibTransId="{30DA7F01-33AA-458E-BB0E-A186963B83C7}"/>
    <dgm:cxn modelId="{A1BE6554-CF1E-44DC-9FB3-EFF926EFE589}" type="presOf" srcId="{A5A8F36E-7C95-4EBF-8589-78B0762B7CA1}" destId="{BB882D71-BA8B-447A-B09D-059B65599323}" srcOrd="0" destOrd="0" presId="urn:microsoft.com/office/officeart/2005/8/layout/target3"/>
    <dgm:cxn modelId="{E4A1F1B9-BCF4-447C-8FA0-E946E92BBA55}" type="presOf" srcId="{F960DD3F-179F-42E8-803B-099E50A4E28C}" destId="{69352140-B810-4D6E-96D1-8A933A57D21D}" srcOrd="0" destOrd="0" presId="urn:microsoft.com/office/officeart/2005/8/layout/target3"/>
    <dgm:cxn modelId="{B12A8678-F84B-4F70-960D-479B74F1949F}" type="presParOf" srcId="{BD00DD54-2949-4818-A105-6069CDABDEB4}" destId="{80FF6DED-1678-4F5A-8C1C-0C26A6FA94DF}" srcOrd="0" destOrd="0" presId="urn:microsoft.com/office/officeart/2005/8/layout/target3"/>
    <dgm:cxn modelId="{AE660ED4-E7CA-4813-9C92-209C32E0F76F}" type="presParOf" srcId="{BD00DD54-2949-4818-A105-6069CDABDEB4}" destId="{4D0FD994-8D8A-4EF7-83FA-2B94495EBE23}" srcOrd="1" destOrd="0" presId="urn:microsoft.com/office/officeart/2005/8/layout/target3"/>
    <dgm:cxn modelId="{92F38223-5854-4B4F-BA3A-487D3449523D}" type="presParOf" srcId="{BD00DD54-2949-4818-A105-6069CDABDEB4}" destId="{BB882D71-BA8B-447A-B09D-059B65599323}" srcOrd="2" destOrd="0" presId="urn:microsoft.com/office/officeart/2005/8/layout/target3"/>
    <dgm:cxn modelId="{49420CA4-3FB3-4539-B60E-95A11DD475E5}" type="presParOf" srcId="{BD00DD54-2949-4818-A105-6069CDABDEB4}" destId="{5F74201B-BA95-480B-953C-5EFC3FC0A052}" srcOrd="3" destOrd="0" presId="urn:microsoft.com/office/officeart/2005/8/layout/target3"/>
    <dgm:cxn modelId="{AD6E9AD3-2ED7-4E99-9791-E8B337938A28}" type="presParOf" srcId="{BD00DD54-2949-4818-A105-6069CDABDEB4}" destId="{AA61ADB4-D3D9-4B94-9159-626B5D379093}" srcOrd="4" destOrd="0" presId="urn:microsoft.com/office/officeart/2005/8/layout/target3"/>
    <dgm:cxn modelId="{2360D026-7CE9-4DD5-977B-2FA2713C5996}" type="presParOf" srcId="{BD00DD54-2949-4818-A105-6069CDABDEB4}" destId="{3C6A72A9-B255-425F-A527-A1BAFC8C8DDE}" srcOrd="5" destOrd="0" presId="urn:microsoft.com/office/officeart/2005/8/layout/target3"/>
    <dgm:cxn modelId="{F409C37F-2948-48A4-B12D-7228C9D9938C}" type="presParOf" srcId="{BD00DD54-2949-4818-A105-6069CDABDEB4}" destId="{863CBB2E-1972-4C86-AEE8-B33205A00A89}" srcOrd="6" destOrd="0" presId="urn:microsoft.com/office/officeart/2005/8/layout/target3"/>
    <dgm:cxn modelId="{107B8B98-B967-4B46-A00F-2767B8BCF78F}" type="presParOf" srcId="{BD00DD54-2949-4818-A105-6069CDABDEB4}" destId="{5FE6E03B-72C9-482E-84FE-BFAADC4CCB16}" srcOrd="7" destOrd="0" presId="urn:microsoft.com/office/officeart/2005/8/layout/target3"/>
    <dgm:cxn modelId="{783E3EA4-0488-4050-A1C6-01D319241611}" type="presParOf" srcId="{BD00DD54-2949-4818-A105-6069CDABDEB4}" destId="{69352140-B810-4D6E-96D1-8A933A57D21D}" srcOrd="8" destOrd="0" presId="urn:microsoft.com/office/officeart/2005/8/layout/target3"/>
    <dgm:cxn modelId="{BD1A98DF-22C5-4B22-9FBE-8D8B5755844C}" type="presParOf" srcId="{BD00DD54-2949-4818-A105-6069CDABDEB4}" destId="{8FFDECDB-E5EF-49DB-8396-C14C27CCE416}" srcOrd="9" destOrd="0" presId="urn:microsoft.com/office/officeart/2005/8/layout/target3"/>
    <dgm:cxn modelId="{8F0E6EDD-D645-49B4-9415-676FD0069FA2}" type="presParOf" srcId="{BD00DD54-2949-4818-A105-6069CDABDEB4}" destId="{A403B5B4-4777-4172-97A0-F4D536FEC66A}" srcOrd="10" destOrd="0" presId="urn:microsoft.com/office/officeart/2005/8/layout/target3"/>
    <dgm:cxn modelId="{FC19E3CE-6682-4D44-A64E-BC13E87DF2CD}" type="presParOf" srcId="{BD00DD54-2949-4818-A105-6069CDABDEB4}" destId="{84A4244C-F572-46BA-81B7-A6EECCFB3526}" srcOrd="11" destOrd="0" presId="urn:microsoft.com/office/officeart/2005/8/layout/target3"/>
    <dgm:cxn modelId="{B8340274-4317-4AA1-ACE0-22DD975F74CA}" type="presParOf" srcId="{BD00DD54-2949-4818-A105-6069CDABDEB4}" destId="{94C9B9F9-3E18-4A6C-B36C-904C7DFD5731}" srcOrd="12" destOrd="0" presId="urn:microsoft.com/office/officeart/2005/8/layout/target3"/>
    <dgm:cxn modelId="{071A49BE-5935-4F67-A787-750A81EFEA75}" type="presParOf" srcId="{BD00DD54-2949-4818-A105-6069CDABDEB4}" destId="{C7CAEACC-453D-48AE-A918-0D9F339D9AAC}" srcOrd="13" destOrd="0" presId="urn:microsoft.com/office/officeart/2005/8/layout/target3"/>
    <dgm:cxn modelId="{876F3897-7F38-45CF-9038-4054A31FD1F5}" type="presParOf" srcId="{BD00DD54-2949-4818-A105-6069CDABDEB4}" destId="{CC1D6D32-30A0-4662-8250-34DA42080CD4}" srcOrd="14" destOrd="0" presId="urn:microsoft.com/office/officeart/2005/8/layout/target3"/>
    <dgm:cxn modelId="{FD68FF66-5223-4F02-93A2-9AA458116F04}" type="presParOf" srcId="{BD00DD54-2949-4818-A105-6069CDABDEB4}" destId="{2CA34A48-07E8-4FBE-8EF1-675BFB2ABD31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04F5D3-9CA8-438F-ACDF-463BC99993A4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</dgm:pt>
    <dgm:pt modelId="{4FF4948E-7381-4E15-B3E6-69DF07050A71}">
      <dgm:prSet phldrT="[Texto]" custT="1"/>
      <dgm:spPr/>
      <dgm:t>
        <a:bodyPr/>
        <a:lstStyle/>
        <a:p>
          <a:pPr algn="just"/>
          <a:r>
            <a:rPr lang="pt-BR" sz="4800" b="1" dirty="0">
              <a:latin typeface="Arial" panose="020B0604020202020204" pitchFamily="34" charset="0"/>
              <a:cs typeface="Arial" panose="020B0604020202020204" pitchFamily="34" charset="0"/>
            </a:rPr>
            <a:t>Perfil </a:t>
          </a:r>
          <a:r>
            <a:rPr lang="pt-BR" sz="4800" b="1" dirty="0" smtClean="0">
              <a:latin typeface="Arial" panose="020B0604020202020204" pitchFamily="34" charset="0"/>
              <a:cs typeface="Arial" panose="020B0604020202020204" pitchFamily="34" charset="0"/>
            </a:rPr>
            <a:t>predominante: </a:t>
          </a:r>
          <a:r>
            <a:rPr lang="pt-BR" sz="4800" b="1" dirty="0">
              <a:latin typeface="Arial" panose="020B0604020202020204" pitchFamily="34" charset="0"/>
              <a:cs typeface="Arial" panose="020B0604020202020204" pitchFamily="34" charset="0"/>
            </a:rPr>
            <a:t>gestantes pardas (72,94%) com baixa escolaridade.</a:t>
          </a:r>
        </a:p>
      </dgm:t>
    </dgm:pt>
    <dgm:pt modelId="{BE94FDA1-B9B7-4969-999A-5DC5B711A97A}" type="parTrans" cxnId="{B1730E67-908E-4683-A401-2B23E7C0F4B0}">
      <dgm:prSet/>
      <dgm:spPr/>
      <dgm:t>
        <a:bodyPr/>
        <a:lstStyle/>
        <a:p>
          <a:endParaRPr lang="pt-BR"/>
        </a:p>
      </dgm:t>
    </dgm:pt>
    <dgm:pt modelId="{C47B29EF-837C-49E8-9673-7F064CA15B4B}" type="sibTrans" cxnId="{B1730E67-908E-4683-A401-2B23E7C0F4B0}">
      <dgm:prSet/>
      <dgm:spPr/>
      <dgm:t>
        <a:bodyPr/>
        <a:lstStyle/>
        <a:p>
          <a:endParaRPr lang="pt-BR"/>
        </a:p>
      </dgm:t>
    </dgm:pt>
    <dgm:pt modelId="{10ADF334-3BB8-48E1-9D68-493E06936459}">
      <dgm:prSet phldrT="[Texto]" custT="1"/>
      <dgm:spPr/>
      <dgm:t>
        <a:bodyPr/>
        <a:lstStyle/>
        <a:p>
          <a:pPr algn="just"/>
          <a:r>
            <a:rPr lang="pt-BR" sz="4800" b="1" dirty="0" smtClean="0">
              <a:latin typeface="Arial" panose="020B0604020202020204" pitchFamily="34" charset="0"/>
              <a:cs typeface="Arial" panose="020B0604020202020204" pitchFamily="34" charset="0"/>
            </a:rPr>
            <a:t>SC: A </a:t>
          </a:r>
          <a:r>
            <a:rPr lang="pt-BR" sz="4800" b="1" dirty="0">
              <a:latin typeface="Arial" panose="020B0604020202020204" pitchFamily="34" charset="0"/>
              <a:cs typeface="Arial" panose="020B0604020202020204" pitchFamily="34" charset="0"/>
            </a:rPr>
            <a:t>maioria (89,41%) das mães realizou o pré-natal e mais de 43% dos diagnósticos maternos ocorreram somente no momento ou após o parto/curetagem.</a:t>
          </a:r>
        </a:p>
      </dgm:t>
    </dgm:pt>
    <dgm:pt modelId="{194510E7-86EA-4822-BCDA-5902DAB740F5}" type="parTrans" cxnId="{2BF00123-4753-4EB1-A247-7A6001FE3396}">
      <dgm:prSet/>
      <dgm:spPr/>
      <dgm:t>
        <a:bodyPr/>
        <a:lstStyle/>
        <a:p>
          <a:endParaRPr lang="pt-BR"/>
        </a:p>
      </dgm:t>
    </dgm:pt>
    <dgm:pt modelId="{10326EC2-C6C7-4918-9CDD-A8ADB751FDC6}" type="sibTrans" cxnId="{2BF00123-4753-4EB1-A247-7A6001FE3396}">
      <dgm:prSet/>
      <dgm:spPr/>
      <dgm:t>
        <a:bodyPr/>
        <a:lstStyle/>
        <a:p>
          <a:endParaRPr lang="pt-BR"/>
        </a:p>
      </dgm:t>
    </dgm:pt>
    <dgm:pt modelId="{AAC610D5-F29A-454D-81D6-B72C23403972}">
      <dgm:prSet phldrT="[Texto]" custT="1"/>
      <dgm:spPr/>
      <dgm:t>
        <a:bodyPr/>
        <a:lstStyle/>
        <a:p>
          <a:pPr algn="just"/>
          <a:r>
            <a:rPr lang="pt-BR" sz="48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SC:Um</a:t>
          </a:r>
          <a:r>
            <a:rPr lang="pt-BR" sz="48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4800" b="1" dirty="0">
              <a:latin typeface="Arial" panose="020B0604020202020204" pitchFamily="34" charset="0"/>
              <a:cs typeface="Arial" panose="020B0604020202020204" pitchFamily="34" charset="0"/>
            </a:rPr>
            <a:t>terço dos casos de sífilis na gestação foi diagnosticado no primeiro trimestre. </a:t>
          </a:r>
        </a:p>
      </dgm:t>
    </dgm:pt>
    <dgm:pt modelId="{1796C09D-D39E-4C38-BA0F-95C117A3EBB0}" type="parTrans" cxnId="{DC9CB745-F291-4C6F-97CA-6429A624DAF4}">
      <dgm:prSet/>
      <dgm:spPr/>
      <dgm:t>
        <a:bodyPr/>
        <a:lstStyle/>
        <a:p>
          <a:endParaRPr lang="pt-BR"/>
        </a:p>
      </dgm:t>
    </dgm:pt>
    <dgm:pt modelId="{D02F8C54-6A40-4040-963A-FA3B835CD4EE}" type="sibTrans" cxnId="{DC9CB745-F291-4C6F-97CA-6429A624DAF4}">
      <dgm:prSet/>
      <dgm:spPr/>
      <dgm:t>
        <a:bodyPr/>
        <a:lstStyle/>
        <a:p>
          <a:endParaRPr lang="pt-BR"/>
        </a:p>
      </dgm:t>
    </dgm:pt>
    <dgm:pt modelId="{043D7AFA-5F39-455C-B287-3106343A3F39}">
      <dgm:prSet custT="1"/>
      <dgm:spPr/>
      <dgm:t>
        <a:bodyPr/>
        <a:lstStyle/>
        <a:p>
          <a:pPr algn="just"/>
          <a:r>
            <a:rPr lang="pt-BR" sz="4800" b="1" dirty="0">
              <a:latin typeface="Arial" panose="020B0604020202020204" pitchFamily="34" charset="0"/>
              <a:cs typeface="Arial" panose="020B0604020202020204" pitchFamily="34" charset="0"/>
            </a:rPr>
            <a:t>Em relação ao esquema de tratamento dos casos de SC apenas 2,65% das mães dos conceptos e 12,74% dos parceiros destas fizeram o tratamento adequado</a:t>
          </a:r>
          <a:r>
            <a:rPr lang="pt-BR" sz="48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pt-BR" sz="4800" b="1" i="0" u="none" strike="noStrike" cap="none" dirty="0">
            <a:solidFill>
              <a:schemeClr val="dk1"/>
            </a:solidFill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</dgm:t>
    </dgm:pt>
    <dgm:pt modelId="{B39BD08E-78AF-4EBE-9917-923B546A72AD}" type="parTrans" cxnId="{A8645E2C-F060-4D11-9E22-171BCA67F1FA}">
      <dgm:prSet/>
      <dgm:spPr/>
      <dgm:t>
        <a:bodyPr/>
        <a:lstStyle/>
        <a:p>
          <a:endParaRPr lang="pt-BR"/>
        </a:p>
      </dgm:t>
    </dgm:pt>
    <dgm:pt modelId="{64B3FB06-6EB4-4B98-8FFD-D0CF8C697E1F}" type="sibTrans" cxnId="{A8645E2C-F060-4D11-9E22-171BCA67F1FA}">
      <dgm:prSet/>
      <dgm:spPr/>
      <dgm:t>
        <a:bodyPr/>
        <a:lstStyle/>
        <a:p>
          <a:endParaRPr lang="pt-BR"/>
        </a:p>
      </dgm:t>
    </dgm:pt>
    <dgm:pt modelId="{0DA0337C-389F-44F0-A615-CA09F9B618FA}" type="pres">
      <dgm:prSet presAssocID="{4704F5D3-9CA8-438F-ACDF-463BC99993A4}" presName="Name0" presStyleCnt="0">
        <dgm:presLayoutVars>
          <dgm:dir/>
        </dgm:presLayoutVars>
      </dgm:prSet>
      <dgm:spPr/>
    </dgm:pt>
    <dgm:pt modelId="{ABA88C8D-B23A-4FA6-BC30-CFA1A12C2D5A}" type="pres">
      <dgm:prSet presAssocID="{4FF4948E-7381-4E15-B3E6-69DF07050A71}" presName="noChildren" presStyleCnt="0"/>
      <dgm:spPr/>
    </dgm:pt>
    <dgm:pt modelId="{2699C940-BDED-4FFE-A6C7-497694443C49}" type="pres">
      <dgm:prSet presAssocID="{4FF4948E-7381-4E15-B3E6-69DF07050A71}" presName="gap" presStyleCnt="0"/>
      <dgm:spPr/>
    </dgm:pt>
    <dgm:pt modelId="{EEA2E8B1-5001-4927-B2B4-D8B52D560CB6}" type="pres">
      <dgm:prSet presAssocID="{4FF4948E-7381-4E15-B3E6-69DF07050A71}" presName="medCircle2" presStyleLbl="vennNode1" presStyleIdx="0" presStyleCnt="4"/>
      <dgm:spPr/>
    </dgm:pt>
    <dgm:pt modelId="{99316DE9-7DC2-4747-A9A9-1544273465F2}" type="pres">
      <dgm:prSet presAssocID="{4FF4948E-7381-4E15-B3E6-69DF07050A71}" presName="txLvlOnly1" presStyleLbl="revTx" presStyleIdx="0" presStyleCnt="4"/>
      <dgm:spPr/>
      <dgm:t>
        <a:bodyPr/>
        <a:lstStyle/>
        <a:p>
          <a:endParaRPr lang="pt-BR"/>
        </a:p>
      </dgm:t>
    </dgm:pt>
    <dgm:pt modelId="{DE1F01F5-C74E-450E-9340-774870C96A86}" type="pres">
      <dgm:prSet presAssocID="{10ADF334-3BB8-48E1-9D68-493E06936459}" presName="noChildren" presStyleCnt="0"/>
      <dgm:spPr/>
    </dgm:pt>
    <dgm:pt modelId="{4A029BED-5826-4282-95A3-EEB94CE2FCBC}" type="pres">
      <dgm:prSet presAssocID="{10ADF334-3BB8-48E1-9D68-493E06936459}" presName="gap" presStyleCnt="0"/>
      <dgm:spPr/>
    </dgm:pt>
    <dgm:pt modelId="{8EC15FBA-6967-42BB-ABA3-510995D3BE15}" type="pres">
      <dgm:prSet presAssocID="{10ADF334-3BB8-48E1-9D68-493E06936459}" presName="medCircle2" presStyleLbl="vennNode1" presStyleIdx="1" presStyleCnt="4"/>
      <dgm:spPr/>
    </dgm:pt>
    <dgm:pt modelId="{5E760174-6637-4418-A036-4C186535094B}" type="pres">
      <dgm:prSet presAssocID="{10ADF334-3BB8-48E1-9D68-493E06936459}" presName="txLvlOnly1" presStyleLbl="revTx" presStyleIdx="1" presStyleCnt="4"/>
      <dgm:spPr/>
      <dgm:t>
        <a:bodyPr/>
        <a:lstStyle/>
        <a:p>
          <a:endParaRPr lang="pt-BR"/>
        </a:p>
      </dgm:t>
    </dgm:pt>
    <dgm:pt modelId="{98D810DA-778A-47F6-B892-5D31933C6D23}" type="pres">
      <dgm:prSet presAssocID="{AAC610D5-F29A-454D-81D6-B72C23403972}" presName="noChildren" presStyleCnt="0"/>
      <dgm:spPr/>
    </dgm:pt>
    <dgm:pt modelId="{DDFA10E3-146F-4C6D-953E-A2488D3AB764}" type="pres">
      <dgm:prSet presAssocID="{AAC610D5-F29A-454D-81D6-B72C23403972}" presName="gap" presStyleCnt="0"/>
      <dgm:spPr/>
    </dgm:pt>
    <dgm:pt modelId="{8996CB29-A3D0-4F06-96CA-81CA1BB04AE7}" type="pres">
      <dgm:prSet presAssocID="{AAC610D5-F29A-454D-81D6-B72C23403972}" presName="medCircle2" presStyleLbl="vennNode1" presStyleIdx="2" presStyleCnt="4"/>
      <dgm:spPr/>
    </dgm:pt>
    <dgm:pt modelId="{C63E0CAB-3FED-4552-ACFA-3D62A1E48B7C}" type="pres">
      <dgm:prSet presAssocID="{AAC610D5-F29A-454D-81D6-B72C23403972}" presName="txLvlOnly1" presStyleLbl="revTx" presStyleIdx="2" presStyleCnt="4"/>
      <dgm:spPr/>
      <dgm:t>
        <a:bodyPr/>
        <a:lstStyle/>
        <a:p>
          <a:endParaRPr lang="pt-BR"/>
        </a:p>
      </dgm:t>
    </dgm:pt>
    <dgm:pt modelId="{E2376613-DBC4-4F74-9B88-953276E8CA00}" type="pres">
      <dgm:prSet presAssocID="{043D7AFA-5F39-455C-B287-3106343A3F39}" presName="noChildren" presStyleCnt="0"/>
      <dgm:spPr/>
    </dgm:pt>
    <dgm:pt modelId="{D2A3FD88-3EDB-4EE0-A934-00454F8A020C}" type="pres">
      <dgm:prSet presAssocID="{043D7AFA-5F39-455C-B287-3106343A3F39}" presName="gap" presStyleCnt="0"/>
      <dgm:spPr/>
    </dgm:pt>
    <dgm:pt modelId="{311EF96F-3D24-466D-A5ED-9E2F72E95296}" type="pres">
      <dgm:prSet presAssocID="{043D7AFA-5F39-455C-B287-3106343A3F39}" presName="medCircle2" presStyleLbl="vennNode1" presStyleIdx="3" presStyleCnt="4"/>
      <dgm:spPr/>
    </dgm:pt>
    <dgm:pt modelId="{091742CB-69B9-4FA3-AE64-DAF0647A326B}" type="pres">
      <dgm:prSet presAssocID="{043D7AFA-5F39-455C-B287-3106343A3F39}" presName="txLvlOnly1" presStyleLbl="revTx" presStyleIdx="3" presStyleCnt="4"/>
      <dgm:spPr/>
      <dgm:t>
        <a:bodyPr/>
        <a:lstStyle/>
        <a:p>
          <a:endParaRPr lang="pt-BR"/>
        </a:p>
      </dgm:t>
    </dgm:pt>
  </dgm:ptLst>
  <dgm:cxnLst>
    <dgm:cxn modelId="{680E7110-7E8F-4278-B66C-ABB493940F2A}" type="presOf" srcId="{AAC610D5-F29A-454D-81D6-B72C23403972}" destId="{C63E0CAB-3FED-4552-ACFA-3D62A1E48B7C}" srcOrd="0" destOrd="0" presId="urn:microsoft.com/office/officeart/2008/layout/VerticalCircleList"/>
    <dgm:cxn modelId="{2BF00123-4753-4EB1-A247-7A6001FE3396}" srcId="{4704F5D3-9CA8-438F-ACDF-463BC99993A4}" destId="{10ADF334-3BB8-48E1-9D68-493E06936459}" srcOrd="1" destOrd="0" parTransId="{194510E7-86EA-4822-BCDA-5902DAB740F5}" sibTransId="{10326EC2-C6C7-4918-9CDD-A8ADB751FDC6}"/>
    <dgm:cxn modelId="{B1730E67-908E-4683-A401-2B23E7C0F4B0}" srcId="{4704F5D3-9CA8-438F-ACDF-463BC99993A4}" destId="{4FF4948E-7381-4E15-B3E6-69DF07050A71}" srcOrd="0" destOrd="0" parTransId="{BE94FDA1-B9B7-4969-999A-5DC5B711A97A}" sibTransId="{C47B29EF-837C-49E8-9673-7F064CA15B4B}"/>
    <dgm:cxn modelId="{AC4FD1E7-1343-4D98-A0CB-33D39B5FE08F}" type="presOf" srcId="{4704F5D3-9CA8-438F-ACDF-463BC99993A4}" destId="{0DA0337C-389F-44F0-A615-CA09F9B618FA}" srcOrd="0" destOrd="0" presId="urn:microsoft.com/office/officeart/2008/layout/VerticalCircleList"/>
    <dgm:cxn modelId="{DC9CB745-F291-4C6F-97CA-6429A624DAF4}" srcId="{4704F5D3-9CA8-438F-ACDF-463BC99993A4}" destId="{AAC610D5-F29A-454D-81D6-B72C23403972}" srcOrd="2" destOrd="0" parTransId="{1796C09D-D39E-4C38-BA0F-95C117A3EBB0}" sibTransId="{D02F8C54-6A40-4040-963A-FA3B835CD4EE}"/>
    <dgm:cxn modelId="{A8645E2C-F060-4D11-9E22-171BCA67F1FA}" srcId="{4704F5D3-9CA8-438F-ACDF-463BC99993A4}" destId="{043D7AFA-5F39-455C-B287-3106343A3F39}" srcOrd="3" destOrd="0" parTransId="{B39BD08E-78AF-4EBE-9917-923B546A72AD}" sibTransId="{64B3FB06-6EB4-4B98-8FFD-D0CF8C697E1F}"/>
    <dgm:cxn modelId="{75F185DC-2B34-4B35-827F-178BD4838339}" type="presOf" srcId="{10ADF334-3BB8-48E1-9D68-493E06936459}" destId="{5E760174-6637-4418-A036-4C186535094B}" srcOrd="0" destOrd="0" presId="urn:microsoft.com/office/officeart/2008/layout/VerticalCircleList"/>
    <dgm:cxn modelId="{E593A66B-3EC6-4456-AA6D-BB1908FD3769}" type="presOf" srcId="{4FF4948E-7381-4E15-B3E6-69DF07050A71}" destId="{99316DE9-7DC2-4747-A9A9-1544273465F2}" srcOrd="0" destOrd="0" presId="urn:microsoft.com/office/officeart/2008/layout/VerticalCircleList"/>
    <dgm:cxn modelId="{256865AF-706A-45E6-A30B-C5AA4773F49E}" type="presOf" srcId="{043D7AFA-5F39-455C-B287-3106343A3F39}" destId="{091742CB-69B9-4FA3-AE64-DAF0647A326B}" srcOrd="0" destOrd="0" presId="urn:microsoft.com/office/officeart/2008/layout/VerticalCircleList"/>
    <dgm:cxn modelId="{BE5F4650-E6EC-4E2C-9537-5C4D02C11153}" type="presParOf" srcId="{0DA0337C-389F-44F0-A615-CA09F9B618FA}" destId="{ABA88C8D-B23A-4FA6-BC30-CFA1A12C2D5A}" srcOrd="0" destOrd="0" presId="urn:microsoft.com/office/officeart/2008/layout/VerticalCircleList"/>
    <dgm:cxn modelId="{E92E523C-400E-451C-863A-8034EBE83615}" type="presParOf" srcId="{ABA88C8D-B23A-4FA6-BC30-CFA1A12C2D5A}" destId="{2699C940-BDED-4FFE-A6C7-497694443C49}" srcOrd="0" destOrd="0" presId="urn:microsoft.com/office/officeart/2008/layout/VerticalCircleList"/>
    <dgm:cxn modelId="{3871CAB6-0501-4A3B-9BB2-AEF6BE039FBA}" type="presParOf" srcId="{ABA88C8D-B23A-4FA6-BC30-CFA1A12C2D5A}" destId="{EEA2E8B1-5001-4927-B2B4-D8B52D560CB6}" srcOrd="1" destOrd="0" presId="urn:microsoft.com/office/officeart/2008/layout/VerticalCircleList"/>
    <dgm:cxn modelId="{CFEE2660-C537-4F14-8034-D8C88F7ECCDA}" type="presParOf" srcId="{ABA88C8D-B23A-4FA6-BC30-CFA1A12C2D5A}" destId="{99316DE9-7DC2-4747-A9A9-1544273465F2}" srcOrd="2" destOrd="0" presId="urn:microsoft.com/office/officeart/2008/layout/VerticalCircleList"/>
    <dgm:cxn modelId="{3DA523D2-8F8C-4CCB-A5FD-85E1356BEB94}" type="presParOf" srcId="{0DA0337C-389F-44F0-A615-CA09F9B618FA}" destId="{DE1F01F5-C74E-450E-9340-774870C96A86}" srcOrd="1" destOrd="0" presId="urn:microsoft.com/office/officeart/2008/layout/VerticalCircleList"/>
    <dgm:cxn modelId="{77AB7F01-4A44-45AA-BECE-8EAE324FC3AE}" type="presParOf" srcId="{DE1F01F5-C74E-450E-9340-774870C96A86}" destId="{4A029BED-5826-4282-95A3-EEB94CE2FCBC}" srcOrd="0" destOrd="0" presId="urn:microsoft.com/office/officeart/2008/layout/VerticalCircleList"/>
    <dgm:cxn modelId="{F9020F90-6DCC-4AD5-AEA8-86C4ED061502}" type="presParOf" srcId="{DE1F01F5-C74E-450E-9340-774870C96A86}" destId="{8EC15FBA-6967-42BB-ABA3-510995D3BE15}" srcOrd="1" destOrd="0" presId="urn:microsoft.com/office/officeart/2008/layout/VerticalCircleList"/>
    <dgm:cxn modelId="{587CAFE8-76E1-4D95-956A-F6EC0DD24B31}" type="presParOf" srcId="{DE1F01F5-C74E-450E-9340-774870C96A86}" destId="{5E760174-6637-4418-A036-4C186535094B}" srcOrd="2" destOrd="0" presId="urn:microsoft.com/office/officeart/2008/layout/VerticalCircleList"/>
    <dgm:cxn modelId="{4EB9252C-49CE-4F5C-9E76-9E501BDFFBCE}" type="presParOf" srcId="{0DA0337C-389F-44F0-A615-CA09F9B618FA}" destId="{98D810DA-778A-47F6-B892-5D31933C6D23}" srcOrd="2" destOrd="0" presId="urn:microsoft.com/office/officeart/2008/layout/VerticalCircleList"/>
    <dgm:cxn modelId="{04DEF3CB-0C4E-4CF5-AB69-D027D830A5EB}" type="presParOf" srcId="{98D810DA-778A-47F6-B892-5D31933C6D23}" destId="{DDFA10E3-146F-4C6D-953E-A2488D3AB764}" srcOrd="0" destOrd="0" presId="urn:microsoft.com/office/officeart/2008/layout/VerticalCircleList"/>
    <dgm:cxn modelId="{62588C0C-0AE3-4F78-940E-9CF2696A7056}" type="presParOf" srcId="{98D810DA-778A-47F6-B892-5D31933C6D23}" destId="{8996CB29-A3D0-4F06-96CA-81CA1BB04AE7}" srcOrd="1" destOrd="0" presId="urn:microsoft.com/office/officeart/2008/layout/VerticalCircleList"/>
    <dgm:cxn modelId="{F3F3A878-244C-4CDD-97AB-6B65BC443472}" type="presParOf" srcId="{98D810DA-778A-47F6-B892-5D31933C6D23}" destId="{C63E0CAB-3FED-4552-ACFA-3D62A1E48B7C}" srcOrd="2" destOrd="0" presId="urn:microsoft.com/office/officeart/2008/layout/VerticalCircleList"/>
    <dgm:cxn modelId="{85CC42D7-D477-4649-A087-240E27B57099}" type="presParOf" srcId="{0DA0337C-389F-44F0-A615-CA09F9B618FA}" destId="{E2376613-DBC4-4F74-9B88-953276E8CA00}" srcOrd="3" destOrd="0" presId="urn:microsoft.com/office/officeart/2008/layout/VerticalCircleList"/>
    <dgm:cxn modelId="{4ED5A60D-28F9-4B03-AD18-F55787E85DEA}" type="presParOf" srcId="{E2376613-DBC4-4F74-9B88-953276E8CA00}" destId="{D2A3FD88-3EDB-4EE0-A934-00454F8A020C}" srcOrd="0" destOrd="0" presId="urn:microsoft.com/office/officeart/2008/layout/VerticalCircleList"/>
    <dgm:cxn modelId="{6106111C-ADBC-4CA3-BC8D-0F2176B9DEF0}" type="presParOf" srcId="{E2376613-DBC4-4F74-9B88-953276E8CA00}" destId="{311EF96F-3D24-466D-A5ED-9E2F72E95296}" srcOrd="1" destOrd="0" presId="urn:microsoft.com/office/officeart/2008/layout/VerticalCircleList"/>
    <dgm:cxn modelId="{57FC2CDD-6287-4F8A-8D0C-F81A6C61876D}" type="presParOf" srcId="{E2376613-DBC4-4F74-9B88-953276E8CA00}" destId="{091742CB-69B9-4FA3-AE64-DAF0647A326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F6DED-1678-4F5A-8C1C-0C26A6FA94DF}">
      <dsp:nvSpPr>
        <dsp:cNvPr id="0" name=""/>
        <dsp:cNvSpPr/>
      </dsp:nvSpPr>
      <dsp:spPr>
        <a:xfrm>
          <a:off x="0" y="262299"/>
          <a:ext cx="9041167" cy="90411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82D71-BA8B-447A-B09D-059B65599323}">
      <dsp:nvSpPr>
        <dsp:cNvPr id="0" name=""/>
        <dsp:cNvSpPr/>
      </dsp:nvSpPr>
      <dsp:spPr>
        <a:xfrm>
          <a:off x="4520583" y="262299"/>
          <a:ext cx="10548029" cy="90411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1.165 Notificações de gestantes com sífilis.</a:t>
          </a:r>
        </a:p>
      </dsp:txBody>
      <dsp:txXfrm>
        <a:off x="4520583" y="262299"/>
        <a:ext cx="10548029" cy="1921248"/>
      </dsp:txXfrm>
    </dsp:sp>
    <dsp:sp modelId="{AA61ADB4-D3D9-4B94-9159-626B5D379093}">
      <dsp:nvSpPr>
        <dsp:cNvPr id="0" name=""/>
        <dsp:cNvSpPr/>
      </dsp:nvSpPr>
      <dsp:spPr>
        <a:xfrm>
          <a:off x="1186653" y="2183547"/>
          <a:ext cx="6667861" cy="666786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A72A9-B255-425F-A527-A1BAFC8C8DDE}">
      <dsp:nvSpPr>
        <dsp:cNvPr id="0" name=""/>
        <dsp:cNvSpPr/>
      </dsp:nvSpPr>
      <dsp:spPr>
        <a:xfrm>
          <a:off x="4520583" y="2183547"/>
          <a:ext cx="10548029" cy="66678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1.209 Casos de sífilis congênita em menores de um ano.</a:t>
          </a:r>
        </a:p>
      </dsp:txBody>
      <dsp:txXfrm>
        <a:off x="4520583" y="2183547"/>
        <a:ext cx="10548029" cy="1921248"/>
      </dsp:txXfrm>
    </dsp:sp>
    <dsp:sp modelId="{5FE6E03B-72C9-482E-84FE-BFAADC4CCB16}">
      <dsp:nvSpPr>
        <dsp:cNvPr id="0" name=""/>
        <dsp:cNvSpPr/>
      </dsp:nvSpPr>
      <dsp:spPr>
        <a:xfrm>
          <a:off x="2373306" y="4104795"/>
          <a:ext cx="4294554" cy="429455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52140-B810-4D6E-96D1-8A933A57D21D}">
      <dsp:nvSpPr>
        <dsp:cNvPr id="0" name=""/>
        <dsp:cNvSpPr/>
      </dsp:nvSpPr>
      <dsp:spPr>
        <a:xfrm>
          <a:off x="4520583" y="4104795"/>
          <a:ext cx="10548029" cy="42945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21 Abortos e 25 natimortos por sífilis</a:t>
          </a:r>
        </a:p>
      </dsp:txBody>
      <dsp:txXfrm>
        <a:off x="4520583" y="4104795"/>
        <a:ext cx="10548029" cy="1921248"/>
      </dsp:txXfrm>
    </dsp:sp>
    <dsp:sp modelId="{A403B5B4-4777-4172-97A0-F4D536FEC66A}">
      <dsp:nvSpPr>
        <dsp:cNvPr id="0" name=""/>
        <dsp:cNvSpPr/>
      </dsp:nvSpPr>
      <dsp:spPr>
        <a:xfrm>
          <a:off x="3559959" y="6026044"/>
          <a:ext cx="1921248" cy="192124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A4244C-F572-46BA-81B7-A6EECCFB3526}">
      <dsp:nvSpPr>
        <dsp:cNvPr id="0" name=""/>
        <dsp:cNvSpPr/>
      </dsp:nvSpPr>
      <dsp:spPr>
        <a:xfrm>
          <a:off x="4520583" y="6026044"/>
          <a:ext cx="10548029" cy="19212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kern="1200" dirty="0"/>
            <a:t>14 Óbitos por sífilis congênita.</a:t>
          </a:r>
        </a:p>
      </dsp:txBody>
      <dsp:txXfrm>
        <a:off x="4520583" y="6026044"/>
        <a:ext cx="10548029" cy="192124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A2E8B1-5001-4927-B2B4-D8B52D560CB6}">
      <dsp:nvSpPr>
        <dsp:cNvPr id="0" name=""/>
        <dsp:cNvSpPr/>
      </dsp:nvSpPr>
      <dsp:spPr>
        <a:xfrm>
          <a:off x="656314" y="252516"/>
          <a:ext cx="2475021" cy="24750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9316DE9-7DC2-4747-A9A9-1544273465F2}">
      <dsp:nvSpPr>
        <dsp:cNvPr id="0" name=""/>
        <dsp:cNvSpPr/>
      </dsp:nvSpPr>
      <dsp:spPr>
        <a:xfrm>
          <a:off x="1893825" y="252516"/>
          <a:ext cx="13205146" cy="2475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>
              <a:latin typeface="Arial" panose="020B0604020202020204" pitchFamily="34" charset="0"/>
              <a:cs typeface="Arial" panose="020B0604020202020204" pitchFamily="34" charset="0"/>
            </a:rPr>
            <a:t>Perfil </a:t>
          </a:r>
          <a:r>
            <a:rPr lang="pt-BR" sz="4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predominante: </a:t>
          </a:r>
          <a:r>
            <a:rPr lang="pt-BR" sz="4800" b="1" kern="1200" dirty="0">
              <a:latin typeface="Arial" panose="020B0604020202020204" pitchFamily="34" charset="0"/>
              <a:cs typeface="Arial" panose="020B0604020202020204" pitchFamily="34" charset="0"/>
            </a:rPr>
            <a:t>gestantes pardas (72,94%) com baixa escolaridade.</a:t>
          </a:r>
        </a:p>
      </dsp:txBody>
      <dsp:txXfrm>
        <a:off x="1893825" y="252516"/>
        <a:ext cx="13205146" cy="2475021"/>
      </dsp:txXfrm>
    </dsp:sp>
    <dsp:sp modelId="{8EC15FBA-6967-42BB-ABA3-510995D3BE15}">
      <dsp:nvSpPr>
        <dsp:cNvPr id="0" name=""/>
        <dsp:cNvSpPr/>
      </dsp:nvSpPr>
      <dsp:spPr>
        <a:xfrm>
          <a:off x="656314" y="2727537"/>
          <a:ext cx="2475021" cy="24750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E760174-6637-4418-A036-4C186535094B}">
      <dsp:nvSpPr>
        <dsp:cNvPr id="0" name=""/>
        <dsp:cNvSpPr/>
      </dsp:nvSpPr>
      <dsp:spPr>
        <a:xfrm>
          <a:off x="1893825" y="2727537"/>
          <a:ext cx="13205146" cy="2475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SC: A </a:t>
          </a:r>
          <a:r>
            <a:rPr lang="pt-BR" sz="4800" b="1" kern="1200" dirty="0">
              <a:latin typeface="Arial" panose="020B0604020202020204" pitchFamily="34" charset="0"/>
              <a:cs typeface="Arial" panose="020B0604020202020204" pitchFamily="34" charset="0"/>
            </a:rPr>
            <a:t>maioria (89,41%) das mães realizou o pré-natal e mais de 43% dos diagnósticos maternos ocorreram somente no momento ou após o parto/curetagem.</a:t>
          </a:r>
        </a:p>
      </dsp:txBody>
      <dsp:txXfrm>
        <a:off x="1893825" y="2727537"/>
        <a:ext cx="13205146" cy="2475021"/>
      </dsp:txXfrm>
    </dsp:sp>
    <dsp:sp modelId="{8996CB29-A3D0-4F06-96CA-81CA1BB04AE7}">
      <dsp:nvSpPr>
        <dsp:cNvPr id="0" name=""/>
        <dsp:cNvSpPr/>
      </dsp:nvSpPr>
      <dsp:spPr>
        <a:xfrm>
          <a:off x="656314" y="5202559"/>
          <a:ext cx="2475021" cy="24750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63E0CAB-3FED-4552-ACFA-3D62A1E48B7C}">
      <dsp:nvSpPr>
        <dsp:cNvPr id="0" name=""/>
        <dsp:cNvSpPr/>
      </dsp:nvSpPr>
      <dsp:spPr>
        <a:xfrm>
          <a:off x="1893825" y="5202559"/>
          <a:ext cx="13205146" cy="2475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SC:Um</a:t>
          </a:r>
          <a:r>
            <a:rPr lang="pt-BR" sz="4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t-BR" sz="4800" b="1" kern="1200" dirty="0">
              <a:latin typeface="Arial" panose="020B0604020202020204" pitchFamily="34" charset="0"/>
              <a:cs typeface="Arial" panose="020B0604020202020204" pitchFamily="34" charset="0"/>
            </a:rPr>
            <a:t>terço dos casos de sífilis na gestação foi diagnosticado no primeiro trimestre. </a:t>
          </a:r>
        </a:p>
      </dsp:txBody>
      <dsp:txXfrm>
        <a:off x="1893825" y="5202559"/>
        <a:ext cx="13205146" cy="2475021"/>
      </dsp:txXfrm>
    </dsp:sp>
    <dsp:sp modelId="{311EF96F-3D24-466D-A5ED-9E2F72E95296}">
      <dsp:nvSpPr>
        <dsp:cNvPr id="0" name=""/>
        <dsp:cNvSpPr/>
      </dsp:nvSpPr>
      <dsp:spPr>
        <a:xfrm>
          <a:off x="656314" y="7677581"/>
          <a:ext cx="2475021" cy="247502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91742CB-69B9-4FA3-AE64-DAF0647A326B}">
      <dsp:nvSpPr>
        <dsp:cNvPr id="0" name=""/>
        <dsp:cNvSpPr/>
      </dsp:nvSpPr>
      <dsp:spPr>
        <a:xfrm>
          <a:off x="1893825" y="7677581"/>
          <a:ext cx="13205146" cy="24750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0960" rIns="0" bIns="60960" numCol="1" spcCol="1270" anchor="ctr" anchorCtr="0">
          <a:noAutofit/>
        </a:bodyPr>
        <a:lstStyle/>
        <a:p>
          <a:pPr lvl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800" b="1" kern="1200" dirty="0">
              <a:latin typeface="Arial" panose="020B0604020202020204" pitchFamily="34" charset="0"/>
              <a:cs typeface="Arial" panose="020B0604020202020204" pitchFamily="34" charset="0"/>
            </a:rPr>
            <a:t>Em relação ao esquema de tratamento dos casos de SC apenas 2,65% das mães dos conceptos e 12,74% dos parceiros destas fizeram o tratamento adequado</a:t>
          </a:r>
          <a:r>
            <a:rPr lang="pt-BR" sz="4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pt-BR" sz="4800" b="1" i="0" u="none" strike="noStrike" kern="1200" cap="none" dirty="0">
            <a:solidFill>
              <a:schemeClr val="dk1"/>
            </a:solidFill>
            <a:latin typeface="Arial" panose="020B0604020202020204" pitchFamily="34" charset="0"/>
            <a:ea typeface="Arial"/>
            <a:cs typeface="Arial" panose="020B0604020202020204" pitchFamily="34" charset="0"/>
            <a:sym typeface="Arial"/>
          </a:endParaRPr>
        </a:p>
      </dsp:txBody>
      <dsp:txXfrm>
        <a:off x="1893825" y="7677581"/>
        <a:ext cx="13205146" cy="2475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138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604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73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516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296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0091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2958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58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25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4439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4801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EDFF-7739-4648-A6FA-412746D0DF12}" type="datetimeFigureOut">
              <a:rPr lang="pt-BR" smtClean="0"/>
              <a:pPr/>
              <a:t>03/10/2020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F81B-414A-4308-B9DC-99239F9504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9818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 Roberta\Desktop\IV CONGRESSO SAÚDE COLETIVA\artes\IMG-20200831-WA009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762"/>
            <a:ext cx="32399288" cy="74704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326483" y="6838829"/>
            <a:ext cx="30020489" cy="7030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</a:p>
          <a:p>
            <a:pPr algn="ctr"/>
            <a:r>
              <a:rPr lang="pt-BR" b="1" dirty="0" smtClean="0"/>
              <a:t> </a:t>
            </a:r>
            <a:r>
              <a:rPr lang="pt-BR" b="1" dirty="0"/>
              <a:t>ASSISTÊNCIA PRÉ-NATAL </a:t>
            </a:r>
            <a:r>
              <a:rPr lang="pt-BR" b="1" dirty="0" smtClean="0"/>
              <a:t>E</a:t>
            </a:r>
            <a:r>
              <a:rPr lang="pt-BR" b="1" dirty="0" smtClean="0"/>
              <a:t> </a:t>
            </a:r>
            <a:r>
              <a:rPr lang="pt-BR" b="1"/>
              <a:t>SÍFILIS </a:t>
            </a:r>
            <a:r>
              <a:rPr lang="pt-BR" b="1" smtClean="0"/>
              <a:t>CONGÊNITA NO TOCANTINS</a:t>
            </a:r>
            <a:endParaRPr lang="pt-BR" dirty="0"/>
          </a:p>
          <a:p>
            <a:pPr lvl="0" algn="ctr"/>
            <a:r>
              <a:rPr lang="pt-BR" sz="44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Helder Barros Tomaz</a:t>
            </a:r>
          </a:p>
          <a:p>
            <a:pPr lvl="0" algn="ctr"/>
            <a:r>
              <a:rPr lang="pt-BR" sz="4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Jaqueline Peixoto Lima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4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Kathrinne Carvalho Santos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4400" dirty="0" err="1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Nayane</a:t>
            </a:r>
            <a:r>
              <a:rPr lang="pt-BR" sz="4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de Sousa Silva Santos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pt-BR" sz="44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Mirian Cristina dos Santos </a:t>
            </a:r>
            <a:r>
              <a:rPr lang="pt-BR" sz="4400" dirty="0" smtClean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Almeida</a:t>
            </a:r>
          </a:p>
          <a:p>
            <a:pPr lvl="0" algn="ctr"/>
            <a:endParaRPr lang="pt-BR" sz="44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ctr"/>
            <a:r>
              <a:rPr lang="pt-BR" sz="4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Universidade </a:t>
            </a:r>
            <a:r>
              <a:rPr lang="pt-BR" sz="4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Federal do </a:t>
            </a:r>
            <a:r>
              <a:rPr lang="pt-BR" sz="4400" b="1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Tocantins</a:t>
            </a:r>
            <a:endParaRPr lang="pt-BR" b="1" dirty="0"/>
          </a:p>
        </p:txBody>
      </p:sp>
      <p:sp>
        <p:nvSpPr>
          <p:cNvPr id="6" name="Google Shape;86;p1"/>
          <p:cNvSpPr txBox="1"/>
          <p:nvPr/>
        </p:nvSpPr>
        <p:spPr>
          <a:xfrm>
            <a:off x="304396" y="13894577"/>
            <a:ext cx="15873159" cy="6186269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</a:p>
          <a:p>
            <a:pPr lvl="0" algn="just"/>
            <a:r>
              <a:rPr lang="pt-BR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sífilis, uma infecção sexualmente transmissível (IST) possui abrangência mundial, sendo considerada atualmente um problema de saúde pública no cenário nacional. Sem o diagnóstico e tratamento adequando durante a gestação, pode ser transmitida por via placentária ou pelo canal vaginal durante o parto normal, levando à sífilis congênita (SC</a:t>
            </a:r>
            <a:r>
              <a:rPr lang="pt-BR" sz="4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dirty="0"/>
          </a:p>
        </p:txBody>
      </p:sp>
      <p:sp>
        <p:nvSpPr>
          <p:cNvPr id="7" name="Google Shape;87;p1"/>
          <p:cNvSpPr txBox="1"/>
          <p:nvPr/>
        </p:nvSpPr>
        <p:spPr>
          <a:xfrm>
            <a:off x="282309" y="20419412"/>
            <a:ext cx="15873158" cy="3231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OBJETIVO </a:t>
            </a:r>
            <a:endParaRPr dirty="0"/>
          </a:p>
          <a:p>
            <a:pPr lvl="0" algn="just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Avaliar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 assistência pré-natal na prevenção da transmissão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vertical da Sífilis, no estado do Tocantins entre os anos de 2014 a 2018. </a:t>
            </a:r>
            <a:endParaRPr sz="7143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8" name="Google Shape;88;p1"/>
          <p:cNvSpPr txBox="1"/>
          <p:nvPr/>
        </p:nvSpPr>
        <p:spPr>
          <a:xfrm>
            <a:off x="326483" y="24001490"/>
            <a:ext cx="15873158" cy="15410781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MÉTODO </a:t>
            </a:r>
            <a:endParaRPr dirty="0"/>
          </a:p>
          <a:p>
            <a:pPr lvl="0" algn="just"/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Tipo de </a:t>
            </a:r>
            <a:r>
              <a:rPr lang="pt-BR" sz="4800" b="1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estudo-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escritivo, epidemiológico.</a:t>
            </a:r>
            <a:endParaRPr lang="pt-BR" sz="4800" b="0" i="0" u="none" strike="noStrike" cap="none" dirty="0" smtClean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lvl="0" algn="just"/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Coleta de dados- </a:t>
            </a:r>
            <a:r>
              <a:rPr lang="pt-BR" sz="4800" dirty="0" smtClean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</a:t>
            </a:r>
            <a:r>
              <a:rPr lang="pt-BR" sz="4800" i="0" u="none" strike="noStrike" cap="none" dirty="0" smtClean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janeiro a maio de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2020 nos bancos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de dados público disponibilizados pelo ministério da saúde: DATASUS e Indicadores e dados básicos da sífilis nos municípios brasileiros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Aspectos éticos-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Seguindo os preceitos da Resolução nº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510/2016do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Conselho Nacional de Saúde, esta pesquisa constituída de informações de banco de dados de domínio público, não necessitou de registro e avaliação pelo Comitê de Ética em Pesquisa (CEP) e Comissão Nacional de Ética em Pesquisa (CONEP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Análise dos dados- 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Os dados foram inseridos na planilha do programa de computador Microsoft Office Excel® 2007, analisados por meio de estatística descritiva simples (frequência absoluta e frequência relativa) e apresentados na forma de tabelas e figura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Google Shape;89;p1"/>
          <p:cNvSpPr txBox="1"/>
          <p:nvPr/>
        </p:nvSpPr>
        <p:spPr>
          <a:xfrm>
            <a:off x="16598501" y="13947929"/>
            <a:ext cx="15474300" cy="2114420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lvl="0" algn="just"/>
            <a:endParaRPr lang="pt-BR" sz="48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93;p1"/>
          <p:cNvSpPr txBox="1"/>
          <p:nvPr/>
        </p:nvSpPr>
        <p:spPr>
          <a:xfrm>
            <a:off x="16598503" y="35278215"/>
            <a:ext cx="15496385" cy="4708941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dirty="0"/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Observa-se a necessidade de implementação de novas estratégias e medidas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para melhoria da assistência pré-natal prestada a gestante e consequente diminuição da incidência da sífilis congênita proporcionado a redução de abortos e óbitos</a:t>
            </a:r>
            <a:r>
              <a:rPr lang="pt-BR" sz="4800" dirty="0"/>
              <a:t>.</a:t>
            </a:r>
          </a:p>
        </p:txBody>
      </p:sp>
      <p:sp>
        <p:nvSpPr>
          <p:cNvPr id="12" name="Google Shape;94;p1"/>
          <p:cNvSpPr txBox="1"/>
          <p:nvPr/>
        </p:nvSpPr>
        <p:spPr>
          <a:xfrm>
            <a:off x="326483" y="40433080"/>
            <a:ext cx="31746319" cy="2492950"/>
          </a:xfrm>
          <a:prstGeom prst="rect">
            <a:avLst/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</a:p>
          <a:p>
            <a:pPr algn="ctr"/>
            <a:r>
              <a:rPr lang="pt-BR" sz="4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BRASIL. Ministério da Saúde. </a:t>
            </a:r>
            <a:r>
              <a:rPr lang="pt-BR" sz="4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Protocolo </a:t>
            </a:r>
            <a:r>
              <a:rPr lang="pt-BR" sz="4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Clinico e Diretrizes Terapêuticas para Prevenção da Transmissão Vertical de HIV Sífilis e Hepatites Virais</a:t>
            </a: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272p.Brasília-DF. 2019. </a:t>
            </a:r>
            <a:endParaRPr dirty="0"/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xmlns="" val="4042178449"/>
              </p:ext>
            </p:extLst>
          </p:nvPr>
        </p:nvGraphicFramePr>
        <p:xfrm>
          <a:off x="16636236" y="15121252"/>
          <a:ext cx="15068613" cy="9565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26998863" y="34649565"/>
            <a:ext cx="1540042" cy="132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xmlns="" val="2286319155"/>
              </p:ext>
            </p:extLst>
          </p:nvPr>
        </p:nvGraphicFramePr>
        <p:xfrm>
          <a:off x="16598501" y="24687019"/>
          <a:ext cx="15106348" cy="1040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" name="Imagem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24270" y="9280325"/>
            <a:ext cx="4149385" cy="37863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62363" y="9280325"/>
            <a:ext cx="3652837" cy="35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95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</TotalTime>
  <Words>397</Words>
  <Application>Microsoft Office PowerPoint</Application>
  <PresentationFormat>Personalizar</PresentationFormat>
  <Paragraphs>59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Roberta</dc:creator>
  <cp:lastModifiedBy>rosabm</cp:lastModifiedBy>
  <cp:revision>26</cp:revision>
  <dcterms:created xsi:type="dcterms:W3CDTF">2020-09-01T14:26:55Z</dcterms:created>
  <dcterms:modified xsi:type="dcterms:W3CDTF">2020-10-03T21:50:56Z</dcterms:modified>
</cp:coreProperties>
</file>