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43CE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554" y="149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02BB7-02C8-441C-B32F-0ABBC8C9705A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00FBA3B-A441-45B2-B118-FCF495E5A51F}">
      <dgm:prSet phldrT="[Texto]" custT="1"/>
      <dgm:spPr/>
      <dgm:t>
        <a:bodyPr/>
        <a:lstStyle/>
        <a:p>
          <a:r>
            <a:rPr lang="pt-BR" sz="3600" dirty="0" smtClean="0"/>
            <a:t>Vírus</a:t>
          </a:r>
          <a:endParaRPr lang="pt-BR" sz="3600" dirty="0"/>
        </a:p>
      </dgm:t>
    </dgm:pt>
    <dgm:pt modelId="{EDC52078-210B-4DDF-A04F-1CBEBCF3023D}" type="parTrans" cxnId="{72A8447B-9341-4092-AA92-3B490B0AD27A}">
      <dgm:prSet/>
      <dgm:spPr/>
      <dgm:t>
        <a:bodyPr/>
        <a:lstStyle/>
        <a:p>
          <a:endParaRPr lang="pt-BR"/>
        </a:p>
      </dgm:t>
    </dgm:pt>
    <dgm:pt modelId="{2988EC75-225A-48EF-95BE-EBD4CB6E1ACE}" type="sibTrans" cxnId="{72A8447B-9341-4092-AA92-3B490B0AD27A}">
      <dgm:prSet/>
      <dgm:spPr/>
      <dgm:t>
        <a:bodyPr/>
        <a:lstStyle/>
        <a:p>
          <a:endParaRPr lang="pt-BR"/>
        </a:p>
      </dgm:t>
    </dgm:pt>
    <dgm:pt modelId="{DC30E8E5-18F7-4CCA-8288-E8D972E38F51}">
      <dgm:prSet phldrT="[Texto]" custT="1"/>
      <dgm:spPr/>
      <dgm:t>
        <a:bodyPr/>
        <a:lstStyle/>
        <a:p>
          <a:r>
            <a:rPr lang="pt-BR" sz="3600" dirty="0" smtClean="0"/>
            <a:t>Problema de saúde pública</a:t>
          </a:r>
          <a:endParaRPr lang="pt-BR" sz="3600" dirty="0"/>
        </a:p>
      </dgm:t>
    </dgm:pt>
    <dgm:pt modelId="{01F56311-D680-4A84-B052-3E7B3E60A2E5}" type="parTrans" cxnId="{F67BB43F-753E-49CE-BCEA-34BF46E71E6B}">
      <dgm:prSet/>
      <dgm:spPr/>
      <dgm:t>
        <a:bodyPr/>
        <a:lstStyle/>
        <a:p>
          <a:endParaRPr lang="pt-BR"/>
        </a:p>
      </dgm:t>
    </dgm:pt>
    <dgm:pt modelId="{86C742CB-D92B-4557-85A7-4123097267F5}" type="sibTrans" cxnId="{F67BB43F-753E-49CE-BCEA-34BF46E71E6B}">
      <dgm:prSet/>
      <dgm:spPr/>
      <dgm:t>
        <a:bodyPr/>
        <a:lstStyle/>
        <a:p>
          <a:endParaRPr lang="pt-BR"/>
        </a:p>
      </dgm:t>
    </dgm:pt>
    <dgm:pt modelId="{8ECBFE8D-3E2C-4662-8771-F21DCBD76FCA}">
      <dgm:prSet phldrT="[Texto]" custT="1"/>
      <dgm:spPr/>
      <dgm:t>
        <a:bodyPr/>
        <a:lstStyle/>
        <a:p>
          <a:r>
            <a:rPr lang="pt-BR" sz="3600" dirty="0" smtClean="0"/>
            <a:t>Medidas de controle da doença</a:t>
          </a:r>
          <a:endParaRPr lang="pt-BR" sz="3600" dirty="0"/>
        </a:p>
      </dgm:t>
    </dgm:pt>
    <dgm:pt modelId="{F2A8446F-BC28-4758-9881-893598D58429}" type="parTrans" cxnId="{3B30DCDD-9F5F-4908-A6EE-75CD651A28BC}">
      <dgm:prSet/>
      <dgm:spPr/>
      <dgm:t>
        <a:bodyPr/>
        <a:lstStyle/>
        <a:p>
          <a:endParaRPr lang="pt-BR"/>
        </a:p>
      </dgm:t>
    </dgm:pt>
    <dgm:pt modelId="{78FA2A10-C1D0-45E3-A186-BCD2F1C06188}" type="sibTrans" cxnId="{3B30DCDD-9F5F-4908-A6EE-75CD651A28BC}">
      <dgm:prSet/>
      <dgm:spPr/>
      <dgm:t>
        <a:bodyPr/>
        <a:lstStyle/>
        <a:p>
          <a:endParaRPr lang="pt-BR"/>
        </a:p>
      </dgm:t>
    </dgm:pt>
    <dgm:pt modelId="{A31A7CF2-C31C-46C7-83E6-545A66211FD7}" type="pres">
      <dgm:prSet presAssocID="{EBC02BB7-02C8-441C-B32F-0ABBC8C9705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B018DE9E-2992-4F90-8B29-0EA293937BA0}" type="pres">
      <dgm:prSet presAssocID="{500FBA3B-A441-45B2-B118-FCF495E5A51F}" presName="Accent1" presStyleCnt="0"/>
      <dgm:spPr/>
    </dgm:pt>
    <dgm:pt modelId="{CCE07ED1-6A1B-4791-8C3F-8C0519AFFBCC}" type="pres">
      <dgm:prSet presAssocID="{500FBA3B-A441-45B2-B118-FCF495E5A51F}" presName="Accent" presStyleLbl="node1" presStyleIdx="0" presStyleCnt="3"/>
      <dgm:spPr>
        <a:solidFill>
          <a:srgbClr val="00B0F0"/>
        </a:solidFill>
      </dgm:spPr>
    </dgm:pt>
    <dgm:pt modelId="{DE998B09-99D4-452B-B738-ED8EF00C100D}" type="pres">
      <dgm:prSet presAssocID="{500FBA3B-A441-45B2-B118-FCF495E5A51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1780B5-5A51-4324-9001-0D627050761F}" type="pres">
      <dgm:prSet presAssocID="{DC30E8E5-18F7-4CCA-8288-E8D972E38F51}" presName="Accent2" presStyleCnt="0"/>
      <dgm:spPr/>
    </dgm:pt>
    <dgm:pt modelId="{25E13F40-098C-4AE4-B762-E83ADD502B2F}" type="pres">
      <dgm:prSet presAssocID="{DC30E8E5-18F7-4CCA-8288-E8D972E38F51}" presName="Accent" presStyleLbl="node1" presStyleIdx="1" presStyleCnt="3"/>
      <dgm:spPr>
        <a:solidFill>
          <a:schemeClr val="accent5">
            <a:lumMod val="40000"/>
            <a:lumOff val="60000"/>
          </a:schemeClr>
        </a:solidFill>
      </dgm:spPr>
    </dgm:pt>
    <dgm:pt modelId="{CB5BF60C-2813-4C75-8617-26C389081426}" type="pres">
      <dgm:prSet presAssocID="{DC30E8E5-18F7-4CCA-8288-E8D972E38F5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7B5947-95E7-4BD8-8F52-2B7283C183BF}" type="pres">
      <dgm:prSet presAssocID="{8ECBFE8D-3E2C-4662-8771-F21DCBD76FCA}" presName="Accent3" presStyleCnt="0"/>
      <dgm:spPr/>
    </dgm:pt>
    <dgm:pt modelId="{809A69C3-39F9-4CC9-A302-7E66AF372A27}" type="pres">
      <dgm:prSet presAssocID="{8ECBFE8D-3E2C-4662-8771-F21DCBD76FCA}" presName="Accent" presStyleLbl="node1" presStyleIdx="2" presStyleCnt="3" custLinFactNeighborX="-404" custLinFactNeighborY="15445"/>
      <dgm:spPr>
        <a:solidFill>
          <a:schemeClr val="accent5">
            <a:lumMod val="20000"/>
            <a:lumOff val="80000"/>
          </a:schemeClr>
        </a:solidFill>
      </dgm:spPr>
    </dgm:pt>
    <dgm:pt modelId="{E3BDB94D-3F11-41D1-A7C9-0FC3FDCC47D4}" type="pres">
      <dgm:prSet presAssocID="{8ECBFE8D-3E2C-4662-8771-F21DCBD76FCA}" presName="Parent3" presStyleLbl="revTx" presStyleIdx="2" presStyleCnt="3" custScaleX="135435" custScaleY="99999" custLinFactNeighborX="-2919" custLinFactNeighborY="-31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F7B010C-612A-4869-8ACD-A921CEA506D8}" type="presOf" srcId="{DC30E8E5-18F7-4CCA-8288-E8D972E38F51}" destId="{CB5BF60C-2813-4C75-8617-26C389081426}" srcOrd="0" destOrd="0" presId="urn:microsoft.com/office/officeart/2009/layout/CircleArrowProcess"/>
    <dgm:cxn modelId="{49F25F33-0BA4-4D02-A915-CB96A2B53C58}" type="presOf" srcId="{8ECBFE8D-3E2C-4662-8771-F21DCBD76FCA}" destId="{E3BDB94D-3F11-41D1-A7C9-0FC3FDCC47D4}" srcOrd="0" destOrd="0" presId="urn:microsoft.com/office/officeart/2009/layout/CircleArrowProcess"/>
    <dgm:cxn modelId="{8737089E-79A0-48C2-A2C9-372FA309FD33}" type="presOf" srcId="{EBC02BB7-02C8-441C-B32F-0ABBC8C9705A}" destId="{A31A7CF2-C31C-46C7-83E6-545A66211FD7}" srcOrd="0" destOrd="0" presId="urn:microsoft.com/office/officeart/2009/layout/CircleArrowProcess"/>
    <dgm:cxn modelId="{579112FD-9F41-433B-8559-D3E54FA811AD}" type="presOf" srcId="{500FBA3B-A441-45B2-B118-FCF495E5A51F}" destId="{DE998B09-99D4-452B-B738-ED8EF00C100D}" srcOrd="0" destOrd="0" presId="urn:microsoft.com/office/officeart/2009/layout/CircleArrowProcess"/>
    <dgm:cxn modelId="{3B30DCDD-9F5F-4908-A6EE-75CD651A28BC}" srcId="{EBC02BB7-02C8-441C-B32F-0ABBC8C9705A}" destId="{8ECBFE8D-3E2C-4662-8771-F21DCBD76FCA}" srcOrd="2" destOrd="0" parTransId="{F2A8446F-BC28-4758-9881-893598D58429}" sibTransId="{78FA2A10-C1D0-45E3-A186-BCD2F1C06188}"/>
    <dgm:cxn modelId="{F67BB43F-753E-49CE-BCEA-34BF46E71E6B}" srcId="{EBC02BB7-02C8-441C-B32F-0ABBC8C9705A}" destId="{DC30E8E5-18F7-4CCA-8288-E8D972E38F51}" srcOrd="1" destOrd="0" parTransId="{01F56311-D680-4A84-B052-3E7B3E60A2E5}" sibTransId="{86C742CB-D92B-4557-85A7-4123097267F5}"/>
    <dgm:cxn modelId="{72A8447B-9341-4092-AA92-3B490B0AD27A}" srcId="{EBC02BB7-02C8-441C-B32F-0ABBC8C9705A}" destId="{500FBA3B-A441-45B2-B118-FCF495E5A51F}" srcOrd="0" destOrd="0" parTransId="{EDC52078-210B-4DDF-A04F-1CBEBCF3023D}" sibTransId="{2988EC75-225A-48EF-95BE-EBD4CB6E1ACE}"/>
    <dgm:cxn modelId="{8F8F74C2-7E43-4578-8EFB-F1DD052F9504}" type="presParOf" srcId="{A31A7CF2-C31C-46C7-83E6-545A66211FD7}" destId="{B018DE9E-2992-4F90-8B29-0EA293937BA0}" srcOrd="0" destOrd="0" presId="urn:microsoft.com/office/officeart/2009/layout/CircleArrowProcess"/>
    <dgm:cxn modelId="{C94B00FA-864E-4D78-93CF-A3D8357691E8}" type="presParOf" srcId="{B018DE9E-2992-4F90-8B29-0EA293937BA0}" destId="{CCE07ED1-6A1B-4791-8C3F-8C0519AFFBCC}" srcOrd="0" destOrd="0" presId="urn:microsoft.com/office/officeart/2009/layout/CircleArrowProcess"/>
    <dgm:cxn modelId="{29BF45F7-6BF7-4E9F-B635-67985A4BAB20}" type="presParOf" srcId="{A31A7CF2-C31C-46C7-83E6-545A66211FD7}" destId="{DE998B09-99D4-452B-B738-ED8EF00C100D}" srcOrd="1" destOrd="0" presId="urn:microsoft.com/office/officeart/2009/layout/CircleArrowProcess"/>
    <dgm:cxn modelId="{D753A7C8-F654-4656-834E-DCA4BDC74584}" type="presParOf" srcId="{A31A7CF2-C31C-46C7-83E6-545A66211FD7}" destId="{2A1780B5-5A51-4324-9001-0D627050761F}" srcOrd="2" destOrd="0" presId="urn:microsoft.com/office/officeart/2009/layout/CircleArrowProcess"/>
    <dgm:cxn modelId="{18C3C14D-8C66-434F-AF69-44E74347FBA5}" type="presParOf" srcId="{2A1780B5-5A51-4324-9001-0D627050761F}" destId="{25E13F40-098C-4AE4-B762-E83ADD502B2F}" srcOrd="0" destOrd="0" presId="urn:microsoft.com/office/officeart/2009/layout/CircleArrowProcess"/>
    <dgm:cxn modelId="{5A410348-53D7-438C-B1DF-B292451F0434}" type="presParOf" srcId="{A31A7CF2-C31C-46C7-83E6-545A66211FD7}" destId="{CB5BF60C-2813-4C75-8617-26C389081426}" srcOrd="3" destOrd="0" presId="urn:microsoft.com/office/officeart/2009/layout/CircleArrowProcess"/>
    <dgm:cxn modelId="{425E316D-3F78-4266-8EA2-ABE7D3DA7341}" type="presParOf" srcId="{A31A7CF2-C31C-46C7-83E6-545A66211FD7}" destId="{867B5947-95E7-4BD8-8F52-2B7283C183BF}" srcOrd="4" destOrd="0" presId="urn:microsoft.com/office/officeart/2009/layout/CircleArrowProcess"/>
    <dgm:cxn modelId="{8E763A5B-341A-41E0-A661-30AFD8D3FABA}" type="presParOf" srcId="{867B5947-95E7-4BD8-8F52-2B7283C183BF}" destId="{809A69C3-39F9-4CC9-A302-7E66AF372A27}" srcOrd="0" destOrd="0" presId="urn:microsoft.com/office/officeart/2009/layout/CircleArrowProcess"/>
    <dgm:cxn modelId="{44C68631-76A1-4FF7-B777-D31378D6D9B3}" type="presParOf" srcId="{A31A7CF2-C31C-46C7-83E6-545A66211FD7}" destId="{E3BDB94D-3F11-41D1-A7C9-0FC3FDCC47D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3F379A-243B-40D9-95CC-2C1B102B44C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4676951-4D25-4729-B8AE-427A7576A289}" type="pres">
      <dgm:prSet presAssocID="{5D3F379A-243B-40D9-95CC-2C1B102B44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E0D3B5B-249C-4DBF-B461-54C4D6B9C697}" type="pres">
      <dgm:prSet presAssocID="{5D3F379A-243B-40D9-95CC-2C1B102B44C6}" presName="cycle" presStyleCnt="0"/>
      <dgm:spPr/>
    </dgm:pt>
  </dgm:ptLst>
  <dgm:cxnLst>
    <dgm:cxn modelId="{6A80B25E-8EB2-4904-BF8C-01437C744614}" type="presOf" srcId="{5D3F379A-243B-40D9-95CC-2C1B102B44C6}" destId="{24676951-4D25-4729-B8AE-427A7576A289}" srcOrd="0" destOrd="0" presId="urn:microsoft.com/office/officeart/2005/8/layout/cycle3"/>
    <dgm:cxn modelId="{CBDA3B4C-8DC3-4D51-9A88-28E20D516D39}" type="presParOf" srcId="{24676951-4D25-4729-B8AE-427A7576A289}" destId="{DE0D3B5B-249C-4DBF-B461-54C4D6B9C697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387610-594B-4432-8496-A4116C580F6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7080C2-56A6-4EF6-9467-E65BC3F8A214}">
      <dgm:prSet phldrT="[Texto]"/>
      <dgm:spPr>
        <a:solidFill>
          <a:schemeClr val="bg1"/>
        </a:solidFill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pPr algn="just"/>
          <a:r>
            <a:rPr lang="pt-BR" dirty="0" smtClean="0">
              <a:solidFill>
                <a:schemeClr val="tx1"/>
              </a:solidFill>
            </a:rPr>
            <a:t>Estudo epidemiológico retrospectivo</a:t>
          </a:r>
          <a:endParaRPr lang="pt-BR" dirty="0">
            <a:solidFill>
              <a:schemeClr val="tx1"/>
            </a:solidFill>
          </a:endParaRPr>
        </a:p>
      </dgm:t>
    </dgm:pt>
    <dgm:pt modelId="{C0193AFD-A702-4537-A396-CAC6ECBDC331}" type="parTrans" cxnId="{4469F5A6-72C5-47CF-81D1-636E64227B10}">
      <dgm:prSet/>
      <dgm:spPr/>
      <dgm:t>
        <a:bodyPr/>
        <a:lstStyle/>
        <a:p>
          <a:endParaRPr lang="pt-BR"/>
        </a:p>
      </dgm:t>
    </dgm:pt>
    <dgm:pt modelId="{2B27BA5D-F6A9-4CDD-AC4C-8B189E84ACCE}" type="sibTrans" cxnId="{4469F5A6-72C5-47CF-81D1-636E64227B10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/>
        </a:p>
      </dgm:t>
    </dgm:pt>
    <dgm:pt modelId="{A91F0E98-C679-4FC5-9EBC-BEE9DC576FDB}">
      <dgm:prSet phldrT="[Texto]"/>
      <dgm:spPr>
        <a:solidFill>
          <a:schemeClr val="bg1"/>
        </a:solidFill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pPr algn="just"/>
          <a:r>
            <a:rPr lang="pt-BR" dirty="0" smtClean="0">
              <a:solidFill>
                <a:schemeClr val="tx1"/>
              </a:solidFill>
            </a:rPr>
            <a:t>Coleta: Departamento de Informática do Sistema Único de Saúde do Brasil (DATASUS)</a:t>
          </a:r>
          <a:endParaRPr lang="pt-BR" dirty="0">
            <a:solidFill>
              <a:schemeClr val="tx1"/>
            </a:solidFill>
          </a:endParaRPr>
        </a:p>
      </dgm:t>
    </dgm:pt>
    <dgm:pt modelId="{7277FA05-74DD-4924-A23E-85EA6C56F32F}" type="parTrans" cxnId="{54714553-C089-4CE9-A14A-C1FD51A501B0}">
      <dgm:prSet/>
      <dgm:spPr/>
      <dgm:t>
        <a:bodyPr/>
        <a:lstStyle/>
        <a:p>
          <a:endParaRPr lang="pt-BR"/>
        </a:p>
      </dgm:t>
    </dgm:pt>
    <dgm:pt modelId="{8F07158E-0E1C-4D96-B3B7-DE5F31B2D307}" type="sibTrans" cxnId="{54714553-C089-4CE9-A14A-C1FD51A501B0}">
      <dgm:prSet/>
      <dgm:spPr/>
      <dgm:t>
        <a:bodyPr/>
        <a:lstStyle/>
        <a:p>
          <a:endParaRPr lang="pt-BR"/>
        </a:p>
      </dgm:t>
    </dgm:pt>
    <dgm:pt modelId="{F686C566-3AB6-459A-AB60-FEB9542593A0}">
      <dgm:prSet phldrT="[Texto]"/>
      <dgm:spPr>
        <a:solidFill>
          <a:schemeClr val="bg1"/>
        </a:solidFill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pPr algn="just"/>
          <a:r>
            <a:rPr lang="pt-BR" dirty="0" smtClean="0">
              <a:solidFill>
                <a:schemeClr val="tx1"/>
              </a:solidFill>
            </a:rPr>
            <a:t>Sistema de Agravos de Notificação (SINAN)</a:t>
          </a:r>
          <a:endParaRPr lang="pt-BR" dirty="0">
            <a:solidFill>
              <a:schemeClr val="tx1"/>
            </a:solidFill>
          </a:endParaRPr>
        </a:p>
      </dgm:t>
    </dgm:pt>
    <dgm:pt modelId="{9B54EBCA-7CAF-4293-A02E-FC0B6603E0B6}" type="parTrans" cxnId="{1B39CAD1-E703-45E1-9D29-82B2A7D39D85}">
      <dgm:prSet/>
      <dgm:spPr/>
      <dgm:t>
        <a:bodyPr/>
        <a:lstStyle/>
        <a:p>
          <a:endParaRPr lang="pt-BR"/>
        </a:p>
      </dgm:t>
    </dgm:pt>
    <dgm:pt modelId="{60433CF5-4243-4D61-A05F-79CE901C19EB}" type="sibTrans" cxnId="{1B39CAD1-E703-45E1-9D29-82B2A7D39D85}">
      <dgm:prSet/>
      <dgm:spPr/>
      <dgm:t>
        <a:bodyPr/>
        <a:lstStyle/>
        <a:p>
          <a:endParaRPr lang="pt-BR"/>
        </a:p>
      </dgm:t>
    </dgm:pt>
    <dgm:pt modelId="{26363C5B-DA04-435F-98D0-D7FB268FB36F}">
      <dgm:prSet phldrT="[Texto]"/>
      <dgm:spPr>
        <a:solidFill>
          <a:schemeClr val="bg1"/>
        </a:solidFill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pPr algn="just"/>
          <a:r>
            <a:rPr lang="pt-BR" dirty="0" smtClean="0">
              <a:solidFill>
                <a:schemeClr val="tx1"/>
              </a:solidFill>
            </a:rPr>
            <a:t>Análise estatística: Através do software </a:t>
          </a:r>
          <a:r>
            <a:rPr lang="pt-BR" dirty="0" err="1" smtClean="0">
              <a:solidFill>
                <a:schemeClr val="tx1"/>
              </a:solidFill>
            </a:rPr>
            <a:t>Bioestat</a:t>
          </a:r>
          <a:r>
            <a:rPr lang="pt-BR" dirty="0" smtClean="0">
              <a:solidFill>
                <a:schemeClr val="tx1"/>
              </a:solidFill>
            </a:rPr>
            <a:t> 5.3, realizou-se o teste </a:t>
          </a:r>
          <a:r>
            <a:rPr lang="pt-BR" dirty="0" err="1" smtClean="0">
              <a:solidFill>
                <a:schemeClr val="tx1"/>
              </a:solidFill>
            </a:rPr>
            <a:t>qui</a:t>
          </a:r>
          <a:r>
            <a:rPr lang="pt-BR" dirty="0" smtClean="0">
              <a:solidFill>
                <a:schemeClr val="tx1"/>
              </a:solidFill>
            </a:rPr>
            <a:t>-quadrado de aderência, utilizando-se intervalo de confiança de 95%</a:t>
          </a:r>
          <a:endParaRPr lang="pt-BR" dirty="0">
            <a:solidFill>
              <a:schemeClr val="tx1"/>
            </a:solidFill>
          </a:endParaRPr>
        </a:p>
      </dgm:t>
    </dgm:pt>
    <dgm:pt modelId="{64B37AEA-B9D4-4DE8-A9F2-705BCB02F64C}" type="parTrans" cxnId="{9316F59C-3CB5-4DFB-81B4-8B006C696C53}">
      <dgm:prSet/>
      <dgm:spPr/>
      <dgm:t>
        <a:bodyPr/>
        <a:lstStyle/>
        <a:p>
          <a:endParaRPr lang="pt-BR"/>
        </a:p>
      </dgm:t>
    </dgm:pt>
    <dgm:pt modelId="{88E07394-9A5A-4A04-B72E-8657DF0AA2E2}" type="sibTrans" cxnId="{9316F59C-3CB5-4DFB-81B4-8B006C696C53}">
      <dgm:prSet/>
      <dgm:spPr/>
      <dgm:t>
        <a:bodyPr/>
        <a:lstStyle/>
        <a:p>
          <a:endParaRPr lang="pt-BR"/>
        </a:p>
      </dgm:t>
    </dgm:pt>
    <dgm:pt modelId="{A81DA8F1-7EE1-431A-9C2F-63057B007D65}">
      <dgm:prSet phldrT="[Texto]"/>
      <dgm:spPr>
        <a:solidFill>
          <a:schemeClr val="bg1"/>
        </a:solidFill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pPr algn="just"/>
          <a:r>
            <a:rPr lang="pt-BR" dirty="0" smtClean="0">
              <a:solidFill>
                <a:schemeClr val="tx1"/>
              </a:solidFill>
            </a:rPr>
            <a:t>Variáveis: região (Piauí), sexo e período (2014-2019)</a:t>
          </a:r>
          <a:endParaRPr lang="pt-BR" dirty="0">
            <a:solidFill>
              <a:schemeClr val="tx1"/>
            </a:solidFill>
          </a:endParaRPr>
        </a:p>
      </dgm:t>
    </dgm:pt>
    <dgm:pt modelId="{8FF3A691-AD86-4D58-A7B0-19EAD261DCCD}" type="parTrans" cxnId="{A5470A7C-6331-43BC-9225-CAB2D2799C09}">
      <dgm:prSet/>
      <dgm:spPr/>
      <dgm:t>
        <a:bodyPr/>
        <a:lstStyle/>
        <a:p>
          <a:endParaRPr lang="pt-BR"/>
        </a:p>
      </dgm:t>
    </dgm:pt>
    <dgm:pt modelId="{C75C234B-9C1E-4502-90AD-ACEC3FE808B0}" type="sibTrans" cxnId="{A5470A7C-6331-43BC-9225-CAB2D2799C09}">
      <dgm:prSet/>
      <dgm:spPr/>
      <dgm:t>
        <a:bodyPr/>
        <a:lstStyle/>
        <a:p>
          <a:endParaRPr lang="pt-BR"/>
        </a:p>
      </dgm:t>
    </dgm:pt>
    <dgm:pt modelId="{AEF711EE-6323-44F4-9FB3-3D3A120E591E}" type="pres">
      <dgm:prSet presAssocID="{94387610-594B-4432-8496-A4116C580F6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350AD42C-C9BC-4F3F-9B33-A5A8E769C09E}" type="pres">
      <dgm:prSet presAssocID="{94387610-594B-4432-8496-A4116C580F6F}" presName="Name1" presStyleCnt="0"/>
      <dgm:spPr/>
    </dgm:pt>
    <dgm:pt modelId="{F7571FFA-CCFF-4D8C-97F7-6698F1FCE103}" type="pres">
      <dgm:prSet presAssocID="{94387610-594B-4432-8496-A4116C580F6F}" presName="cycle" presStyleCnt="0"/>
      <dgm:spPr/>
    </dgm:pt>
    <dgm:pt modelId="{DE7C2B9E-A601-4BD5-BEDB-93193B16ECAE}" type="pres">
      <dgm:prSet presAssocID="{94387610-594B-4432-8496-A4116C580F6F}" presName="srcNode" presStyleLbl="node1" presStyleIdx="0" presStyleCnt="5"/>
      <dgm:spPr/>
    </dgm:pt>
    <dgm:pt modelId="{D0E17934-8D40-4A17-971F-E9368D6D56C3}" type="pres">
      <dgm:prSet presAssocID="{94387610-594B-4432-8496-A4116C580F6F}" presName="conn" presStyleLbl="parChTrans1D2" presStyleIdx="0" presStyleCnt="1"/>
      <dgm:spPr/>
      <dgm:t>
        <a:bodyPr/>
        <a:lstStyle/>
        <a:p>
          <a:endParaRPr lang="pt-BR"/>
        </a:p>
      </dgm:t>
    </dgm:pt>
    <dgm:pt modelId="{ACDC61AA-26A3-4E12-A0AC-EDCCDAADFE12}" type="pres">
      <dgm:prSet presAssocID="{94387610-594B-4432-8496-A4116C580F6F}" presName="extraNode" presStyleLbl="node1" presStyleIdx="0" presStyleCnt="5"/>
      <dgm:spPr/>
    </dgm:pt>
    <dgm:pt modelId="{2A3C20ED-5FFD-4AD8-B977-194E049A98D5}" type="pres">
      <dgm:prSet presAssocID="{94387610-594B-4432-8496-A4116C580F6F}" presName="dstNode" presStyleLbl="node1" presStyleIdx="0" presStyleCnt="5"/>
      <dgm:spPr/>
    </dgm:pt>
    <dgm:pt modelId="{65EB3698-1C8D-47CC-AFD7-474823BEE592}" type="pres">
      <dgm:prSet presAssocID="{D27080C2-56A6-4EF6-9467-E65BC3F8A21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11803D-E841-4F3C-8B2E-61DFBB862795}" type="pres">
      <dgm:prSet presAssocID="{D27080C2-56A6-4EF6-9467-E65BC3F8A214}" presName="accent_1" presStyleCnt="0"/>
      <dgm:spPr/>
    </dgm:pt>
    <dgm:pt modelId="{2EC1F018-B25F-4345-97EA-C3DEEEA5D968}" type="pres">
      <dgm:prSet presAssocID="{D27080C2-56A6-4EF6-9467-E65BC3F8A214}" presName="accentRepeatNode" presStyleLbl="solidFgAcc1" presStyleIdx="0" presStyleCnt="5"/>
      <dgm:spPr>
        <a:ln>
          <a:solidFill>
            <a:srgbClr val="00B0F0"/>
          </a:solidFill>
        </a:ln>
      </dgm:spPr>
    </dgm:pt>
    <dgm:pt modelId="{9CF0A63A-D5BD-455E-94E5-774B672C5B63}" type="pres">
      <dgm:prSet presAssocID="{A91F0E98-C679-4FC5-9EBC-BEE9DC576FD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5B51DD-D565-46B4-A39B-D969971E6DD5}" type="pres">
      <dgm:prSet presAssocID="{A91F0E98-C679-4FC5-9EBC-BEE9DC576FDB}" presName="accent_2" presStyleCnt="0"/>
      <dgm:spPr/>
    </dgm:pt>
    <dgm:pt modelId="{49B8AC25-13B9-4B23-BA18-AB96FF77DFE6}" type="pres">
      <dgm:prSet presAssocID="{A91F0E98-C679-4FC5-9EBC-BEE9DC576FDB}" presName="accentRepeatNode" presStyleLbl="solidFgAcc1" presStyleIdx="1" presStyleCnt="5" custLinFactNeighborX="-12681" custLinFactNeighborY="-301"/>
      <dgm:spPr>
        <a:ln>
          <a:solidFill>
            <a:srgbClr val="00B0F0"/>
          </a:solidFill>
        </a:ln>
      </dgm:spPr>
    </dgm:pt>
    <dgm:pt modelId="{1E8F4938-53DD-44BA-98C8-35B578148805}" type="pres">
      <dgm:prSet presAssocID="{F686C566-3AB6-459A-AB60-FEB9542593A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2493F9-3102-497D-861B-6827A2F6E7C1}" type="pres">
      <dgm:prSet presAssocID="{F686C566-3AB6-459A-AB60-FEB9542593A0}" presName="accent_3" presStyleCnt="0"/>
      <dgm:spPr/>
    </dgm:pt>
    <dgm:pt modelId="{55FEA886-B60A-4DE0-A074-EE289B367BE4}" type="pres">
      <dgm:prSet presAssocID="{F686C566-3AB6-459A-AB60-FEB9542593A0}" presName="accentRepeatNode" presStyleLbl="solidFgAcc1" presStyleIdx="2" presStyleCnt="5"/>
      <dgm:spPr>
        <a:ln>
          <a:solidFill>
            <a:srgbClr val="00B0F0"/>
          </a:solidFill>
        </a:ln>
      </dgm:spPr>
    </dgm:pt>
    <dgm:pt modelId="{4BD6DEA4-BE7C-4793-9595-68469B143702}" type="pres">
      <dgm:prSet presAssocID="{A81DA8F1-7EE1-431A-9C2F-63057B007D6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AEA9BA-75BA-4366-A350-9FE1AA611E56}" type="pres">
      <dgm:prSet presAssocID="{A81DA8F1-7EE1-431A-9C2F-63057B007D65}" presName="accent_4" presStyleCnt="0"/>
      <dgm:spPr/>
    </dgm:pt>
    <dgm:pt modelId="{A73CE325-0780-41EB-BAC3-9BB1183CF505}" type="pres">
      <dgm:prSet presAssocID="{A81DA8F1-7EE1-431A-9C2F-63057B007D65}" presName="accentRepeatNode" presStyleLbl="solidFgAcc1" presStyleIdx="3" presStyleCnt="5" custLinFactNeighborX="7831" custLinFactNeighborY="7415"/>
      <dgm:spPr>
        <a:ln>
          <a:solidFill>
            <a:srgbClr val="00B0F0"/>
          </a:solidFill>
        </a:ln>
      </dgm:spPr>
    </dgm:pt>
    <dgm:pt modelId="{AA7A9C73-D04F-401A-B182-E47D6FC525BF}" type="pres">
      <dgm:prSet presAssocID="{26363C5B-DA04-435F-98D0-D7FB268FB36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1AF44C-97E5-4941-9A51-5A24A8961EBD}" type="pres">
      <dgm:prSet presAssocID="{26363C5B-DA04-435F-98D0-D7FB268FB36F}" presName="accent_5" presStyleCnt="0"/>
      <dgm:spPr/>
    </dgm:pt>
    <dgm:pt modelId="{AE5623AE-BC88-48CA-B613-DC4BA6E86D33}" type="pres">
      <dgm:prSet presAssocID="{26363C5B-DA04-435F-98D0-D7FB268FB36F}" presName="accentRepeatNode" presStyleLbl="solidFgAcc1" presStyleIdx="4" presStyleCnt="5" custLinFactNeighborX="-5356" custLinFactNeighborY="-2640"/>
      <dgm:spPr>
        <a:ln>
          <a:solidFill>
            <a:srgbClr val="00B0F0"/>
          </a:solidFill>
        </a:ln>
      </dgm:spPr>
    </dgm:pt>
  </dgm:ptLst>
  <dgm:cxnLst>
    <dgm:cxn modelId="{77F45BC9-CB01-409C-9B7A-AFAE37F85C7E}" type="presOf" srcId="{F686C566-3AB6-459A-AB60-FEB9542593A0}" destId="{1E8F4938-53DD-44BA-98C8-35B578148805}" srcOrd="0" destOrd="0" presId="urn:microsoft.com/office/officeart/2008/layout/VerticalCurvedList"/>
    <dgm:cxn modelId="{9D8929BC-DC0D-4C17-87FB-B23099FCEA75}" type="presOf" srcId="{D27080C2-56A6-4EF6-9467-E65BC3F8A214}" destId="{65EB3698-1C8D-47CC-AFD7-474823BEE592}" srcOrd="0" destOrd="0" presId="urn:microsoft.com/office/officeart/2008/layout/VerticalCurvedList"/>
    <dgm:cxn modelId="{E15855A3-7F0A-421F-9697-8DAF0E326AE3}" type="presOf" srcId="{26363C5B-DA04-435F-98D0-D7FB268FB36F}" destId="{AA7A9C73-D04F-401A-B182-E47D6FC525BF}" srcOrd="0" destOrd="0" presId="urn:microsoft.com/office/officeart/2008/layout/VerticalCurvedList"/>
    <dgm:cxn modelId="{50804BA0-49AB-4CAA-8452-AFE4D9EB352A}" type="presOf" srcId="{A81DA8F1-7EE1-431A-9C2F-63057B007D65}" destId="{4BD6DEA4-BE7C-4793-9595-68469B143702}" srcOrd="0" destOrd="0" presId="urn:microsoft.com/office/officeart/2008/layout/VerticalCurvedList"/>
    <dgm:cxn modelId="{A5470A7C-6331-43BC-9225-CAB2D2799C09}" srcId="{94387610-594B-4432-8496-A4116C580F6F}" destId="{A81DA8F1-7EE1-431A-9C2F-63057B007D65}" srcOrd="3" destOrd="0" parTransId="{8FF3A691-AD86-4D58-A7B0-19EAD261DCCD}" sibTransId="{C75C234B-9C1E-4502-90AD-ACEC3FE808B0}"/>
    <dgm:cxn modelId="{13467E8E-29DA-4D5D-9F1F-4E432F881A6B}" type="presOf" srcId="{2B27BA5D-F6A9-4CDD-AC4C-8B189E84ACCE}" destId="{D0E17934-8D40-4A17-971F-E9368D6D56C3}" srcOrd="0" destOrd="0" presId="urn:microsoft.com/office/officeart/2008/layout/VerticalCurvedList"/>
    <dgm:cxn modelId="{4469F5A6-72C5-47CF-81D1-636E64227B10}" srcId="{94387610-594B-4432-8496-A4116C580F6F}" destId="{D27080C2-56A6-4EF6-9467-E65BC3F8A214}" srcOrd="0" destOrd="0" parTransId="{C0193AFD-A702-4537-A396-CAC6ECBDC331}" sibTransId="{2B27BA5D-F6A9-4CDD-AC4C-8B189E84ACCE}"/>
    <dgm:cxn modelId="{54714553-C089-4CE9-A14A-C1FD51A501B0}" srcId="{94387610-594B-4432-8496-A4116C580F6F}" destId="{A91F0E98-C679-4FC5-9EBC-BEE9DC576FDB}" srcOrd="1" destOrd="0" parTransId="{7277FA05-74DD-4924-A23E-85EA6C56F32F}" sibTransId="{8F07158E-0E1C-4D96-B3B7-DE5F31B2D307}"/>
    <dgm:cxn modelId="{B5F86E3C-434D-4387-8FC0-901624C65756}" type="presOf" srcId="{A91F0E98-C679-4FC5-9EBC-BEE9DC576FDB}" destId="{9CF0A63A-D5BD-455E-94E5-774B672C5B63}" srcOrd="0" destOrd="0" presId="urn:microsoft.com/office/officeart/2008/layout/VerticalCurvedList"/>
    <dgm:cxn modelId="{1B39CAD1-E703-45E1-9D29-82B2A7D39D85}" srcId="{94387610-594B-4432-8496-A4116C580F6F}" destId="{F686C566-3AB6-459A-AB60-FEB9542593A0}" srcOrd="2" destOrd="0" parTransId="{9B54EBCA-7CAF-4293-A02E-FC0B6603E0B6}" sibTransId="{60433CF5-4243-4D61-A05F-79CE901C19EB}"/>
    <dgm:cxn modelId="{1D4C5FC8-B0AA-4F01-B953-4736F8A939AB}" type="presOf" srcId="{94387610-594B-4432-8496-A4116C580F6F}" destId="{AEF711EE-6323-44F4-9FB3-3D3A120E591E}" srcOrd="0" destOrd="0" presId="urn:microsoft.com/office/officeart/2008/layout/VerticalCurvedList"/>
    <dgm:cxn modelId="{9316F59C-3CB5-4DFB-81B4-8B006C696C53}" srcId="{94387610-594B-4432-8496-A4116C580F6F}" destId="{26363C5B-DA04-435F-98D0-D7FB268FB36F}" srcOrd="4" destOrd="0" parTransId="{64B37AEA-B9D4-4DE8-A9F2-705BCB02F64C}" sibTransId="{88E07394-9A5A-4A04-B72E-8657DF0AA2E2}"/>
    <dgm:cxn modelId="{115B6E8A-1E59-40F0-A8CD-F10A5AB30C0C}" type="presParOf" srcId="{AEF711EE-6323-44F4-9FB3-3D3A120E591E}" destId="{350AD42C-C9BC-4F3F-9B33-A5A8E769C09E}" srcOrd="0" destOrd="0" presId="urn:microsoft.com/office/officeart/2008/layout/VerticalCurvedList"/>
    <dgm:cxn modelId="{747C7D2A-8576-437B-8775-3A9AC70A47C4}" type="presParOf" srcId="{350AD42C-C9BC-4F3F-9B33-A5A8E769C09E}" destId="{F7571FFA-CCFF-4D8C-97F7-6698F1FCE103}" srcOrd="0" destOrd="0" presId="urn:microsoft.com/office/officeart/2008/layout/VerticalCurvedList"/>
    <dgm:cxn modelId="{FD4E05C3-411C-4BBC-A5E5-78DAB1EBBAB7}" type="presParOf" srcId="{F7571FFA-CCFF-4D8C-97F7-6698F1FCE103}" destId="{DE7C2B9E-A601-4BD5-BEDB-93193B16ECAE}" srcOrd="0" destOrd="0" presId="urn:microsoft.com/office/officeart/2008/layout/VerticalCurvedList"/>
    <dgm:cxn modelId="{24B2611E-F51B-44A4-83CB-25258069E3C7}" type="presParOf" srcId="{F7571FFA-CCFF-4D8C-97F7-6698F1FCE103}" destId="{D0E17934-8D40-4A17-971F-E9368D6D56C3}" srcOrd="1" destOrd="0" presId="urn:microsoft.com/office/officeart/2008/layout/VerticalCurvedList"/>
    <dgm:cxn modelId="{7C6E06F2-8459-4515-A775-6DF59066A17B}" type="presParOf" srcId="{F7571FFA-CCFF-4D8C-97F7-6698F1FCE103}" destId="{ACDC61AA-26A3-4E12-A0AC-EDCCDAADFE12}" srcOrd="2" destOrd="0" presId="urn:microsoft.com/office/officeart/2008/layout/VerticalCurvedList"/>
    <dgm:cxn modelId="{619DB889-C1A2-46B5-9D73-3E09A3CCDCDE}" type="presParOf" srcId="{F7571FFA-CCFF-4D8C-97F7-6698F1FCE103}" destId="{2A3C20ED-5FFD-4AD8-B977-194E049A98D5}" srcOrd="3" destOrd="0" presId="urn:microsoft.com/office/officeart/2008/layout/VerticalCurvedList"/>
    <dgm:cxn modelId="{F829A96B-0BE7-4CA4-9489-43C8DED21533}" type="presParOf" srcId="{350AD42C-C9BC-4F3F-9B33-A5A8E769C09E}" destId="{65EB3698-1C8D-47CC-AFD7-474823BEE592}" srcOrd="1" destOrd="0" presId="urn:microsoft.com/office/officeart/2008/layout/VerticalCurvedList"/>
    <dgm:cxn modelId="{F72190B4-DAC2-42B0-AA38-8958A7C5BD6F}" type="presParOf" srcId="{350AD42C-C9BC-4F3F-9B33-A5A8E769C09E}" destId="{EC11803D-E841-4F3C-8B2E-61DFBB862795}" srcOrd="2" destOrd="0" presId="urn:microsoft.com/office/officeart/2008/layout/VerticalCurvedList"/>
    <dgm:cxn modelId="{43DFAA1F-5CC4-4536-AD2C-E8B7C0598993}" type="presParOf" srcId="{EC11803D-E841-4F3C-8B2E-61DFBB862795}" destId="{2EC1F018-B25F-4345-97EA-C3DEEEA5D968}" srcOrd="0" destOrd="0" presId="urn:microsoft.com/office/officeart/2008/layout/VerticalCurvedList"/>
    <dgm:cxn modelId="{78B54522-7613-46D1-8260-9E0686F6A130}" type="presParOf" srcId="{350AD42C-C9BC-4F3F-9B33-A5A8E769C09E}" destId="{9CF0A63A-D5BD-455E-94E5-774B672C5B63}" srcOrd="3" destOrd="0" presId="urn:microsoft.com/office/officeart/2008/layout/VerticalCurvedList"/>
    <dgm:cxn modelId="{FA2CC985-093C-4B91-BD80-A8C5B78AE177}" type="presParOf" srcId="{350AD42C-C9BC-4F3F-9B33-A5A8E769C09E}" destId="{325B51DD-D565-46B4-A39B-D969971E6DD5}" srcOrd="4" destOrd="0" presId="urn:microsoft.com/office/officeart/2008/layout/VerticalCurvedList"/>
    <dgm:cxn modelId="{CFE1DFED-634C-4AF4-9CD3-A80EAD02749D}" type="presParOf" srcId="{325B51DD-D565-46B4-A39B-D969971E6DD5}" destId="{49B8AC25-13B9-4B23-BA18-AB96FF77DFE6}" srcOrd="0" destOrd="0" presId="urn:microsoft.com/office/officeart/2008/layout/VerticalCurvedList"/>
    <dgm:cxn modelId="{6E5653BD-FEDE-4D29-B77F-5FF831876696}" type="presParOf" srcId="{350AD42C-C9BC-4F3F-9B33-A5A8E769C09E}" destId="{1E8F4938-53DD-44BA-98C8-35B578148805}" srcOrd="5" destOrd="0" presId="urn:microsoft.com/office/officeart/2008/layout/VerticalCurvedList"/>
    <dgm:cxn modelId="{651CAA8C-FD1D-435E-B5D1-0AFCBBD19AA7}" type="presParOf" srcId="{350AD42C-C9BC-4F3F-9B33-A5A8E769C09E}" destId="{322493F9-3102-497D-861B-6827A2F6E7C1}" srcOrd="6" destOrd="0" presId="urn:microsoft.com/office/officeart/2008/layout/VerticalCurvedList"/>
    <dgm:cxn modelId="{85761E97-EA56-4B74-95F9-4A992152B4B7}" type="presParOf" srcId="{322493F9-3102-497D-861B-6827A2F6E7C1}" destId="{55FEA886-B60A-4DE0-A074-EE289B367BE4}" srcOrd="0" destOrd="0" presId="urn:microsoft.com/office/officeart/2008/layout/VerticalCurvedList"/>
    <dgm:cxn modelId="{4ECF23EC-7816-4C9B-8664-FADF0E19A99E}" type="presParOf" srcId="{350AD42C-C9BC-4F3F-9B33-A5A8E769C09E}" destId="{4BD6DEA4-BE7C-4793-9595-68469B143702}" srcOrd="7" destOrd="0" presId="urn:microsoft.com/office/officeart/2008/layout/VerticalCurvedList"/>
    <dgm:cxn modelId="{A3AB7B95-CEAF-4945-A15E-E04D440CC831}" type="presParOf" srcId="{350AD42C-C9BC-4F3F-9B33-A5A8E769C09E}" destId="{F7AEA9BA-75BA-4366-A350-9FE1AA611E56}" srcOrd="8" destOrd="0" presId="urn:microsoft.com/office/officeart/2008/layout/VerticalCurvedList"/>
    <dgm:cxn modelId="{C30B89E8-7822-4B59-9362-B9AA19BB50A2}" type="presParOf" srcId="{F7AEA9BA-75BA-4366-A350-9FE1AA611E56}" destId="{A73CE325-0780-41EB-BAC3-9BB1183CF505}" srcOrd="0" destOrd="0" presId="urn:microsoft.com/office/officeart/2008/layout/VerticalCurvedList"/>
    <dgm:cxn modelId="{4C1D8192-B4E8-4314-8EAE-6DC1A0C3D5CA}" type="presParOf" srcId="{350AD42C-C9BC-4F3F-9B33-A5A8E769C09E}" destId="{AA7A9C73-D04F-401A-B182-E47D6FC525BF}" srcOrd="9" destOrd="0" presId="urn:microsoft.com/office/officeart/2008/layout/VerticalCurvedList"/>
    <dgm:cxn modelId="{44701124-0AC1-4809-AB1A-BDFDD3C08284}" type="presParOf" srcId="{350AD42C-C9BC-4F3F-9B33-A5A8E769C09E}" destId="{271AF44C-97E5-4941-9A51-5A24A8961EBD}" srcOrd="10" destOrd="0" presId="urn:microsoft.com/office/officeart/2008/layout/VerticalCurvedList"/>
    <dgm:cxn modelId="{D32D69F7-82F8-4C34-8F9A-BDF6A308B39A}" type="presParOf" srcId="{271AF44C-97E5-4941-9A51-5A24A8961EBD}" destId="{AE5623AE-BC88-48CA-B613-DC4BA6E86D33}" srcOrd="0" destOrd="0" presId="urn:microsoft.com/office/officeart/2008/layout/VerticalCurv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07ED1-6A1B-4791-8C3F-8C0519AFFBCC}">
      <dsp:nvSpPr>
        <dsp:cNvPr id="0" name=""/>
        <dsp:cNvSpPr/>
      </dsp:nvSpPr>
      <dsp:spPr>
        <a:xfrm>
          <a:off x="6865844" y="0"/>
          <a:ext cx="3354378" cy="335488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98B09-99D4-452B-B738-ED8EF00C100D}">
      <dsp:nvSpPr>
        <dsp:cNvPr id="0" name=""/>
        <dsp:cNvSpPr/>
      </dsp:nvSpPr>
      <dsp:spPr>
        <a:xfrm>
          <a:off x="7607272" y="1211216"/>
          <a:ext cx="1863963" cy="9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Vírus</a:t>
          </a:r>
          <a:endParaRPr lang="pt-BR" sz="3600" kern="1200" dirty="0"/>
        </a:p>
      </dsp:txBody>
      <dsp:txXfrm>
        <a:off x="7607272" y="1211216"/>
        <a:ext cx="1863963" cy="931758"/>
      </dsp:txXfrm>
    </dsp:sp>
    <dsp:sp modelId="{25E13F40-098C-4AE4-B762-E83ADD502B2F}">
      <dsp:nvSpPr>
        <dsp:cNvPr id="0" name=""/>
        <dsp:cNvSpPr/>
      </dsp:nvSpPr>
      <dsp:spPr>
        <a:xfrm>
          <a:off x="5934177" y="1927632"/>
          <a:ext cx="3354378" cy="335488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BF60C-2813-4C75-8617-26C389081426}">
      <dsp:nvSpPr>
        <dsp:cNvPr id="0" name=""/>
        <dsp:cNvSpPr/>
      </dsp:nvSpPr>
      <dsp:spPr>
        <a:xfrm>
          <a:off x="6679384" y="3149999"/>
          <a:ext cx="1863963" cy="9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Problema de saúde pública</a:t>
          </a:r>
          <a:endParaRPr lang="pt-BR" sz="3600" kern="1200" dirty="0"/>
        </a:p>
      </dsp:txBody>
      <dsp:txXfrm>
        <a:off x="6679384" y="3149999"/>
        <a:ext cx="1863963" cy="931758"/>
      </dsp:txXfrm>
    </dsp:sp>
    <dsp:sp modelId="{809A69C3-39F9-4CC9-A302-7E66AF372A27}">
      <dsp:nvSpPr>
        <dsp:cNvPr id="0" name=""/>
        <dsp:cNvSpPr/>
      </dsp:nvSpPr>
      <dsp:spPr>
        <a:xfrm>
          <a:off x="7092944" y="4531231"/>
          <a:ext cx="2881930" cy="288308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DB94D-3F11-41D1-A7C9-0FC3FDCC47D4}">
      <dsp:nvSpPr>
        <dsp:cNvPr id="0" name=""/>
        <dsp:cNvSpPr/>
      </dsp:nvSpPr>
      <dsp:spPr>
        <a:xfrm>
          <a:off x="7227024" y="5062223"/>
          <a:ext cx="2524458" cy="931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Medidas de controle da doença</a:t>
          </a:r>
          <a:endParaRPr lang="pt-BR" sz="3600" kern="1200" dirty="0"/>
        </a:p>
      </dsp:txBody>
      <dsp:txXfrm>
        <a:off x="7227024" y="5062223"/>
        <a:ext cx="2524458" cy="931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17934-8D40-4A17-971F-E9368D6D56C3}">
      <dsp:nvSpPr>
        <dsp:cNvPr id="0" name=""/>
        <dsp:cNvSpPr/>
      </dsp:nvSpPr>
      <dsp:spPr>
        <a:xfrm>
          <a:off x="-15445240" y="-2354261"/>
          <a:ext cx="18364691" cy="18364691"/>
        </a:xfrm>
        <a:prstGeom prst="blockArc">
          <a:avLst>
            <a:gd name="adj1" fmla="val 18900000"/>
            <a:gd name="adj2" fmla="val 2700000"/>
            <a:gd name="adj3" fmla="val 118"/>
          </a:avLst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B3698-1C8D-47CC-AFD7-474823BEE592}">
      <dsp:nvSpPr>
        <dsp:cNvPr id="0" name=""/>
        <dsp:cNvSpPr/>
      </dsp:nvSpPr>
      <dsp:spPr>
        <a:xfrm>
          <a:off x="1272413" y="853237"/>
          <a:ext cx="12193158" cy="170756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5382" tIns="93980" rIns="93980" bIns="9398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solidFill>
                <a:schemeClr val="tx1"/>
              </a:solidFill>
            </a:rPr>
            <a:t>Estudo epidemiológico retrospectivo</a:t>
          </a:r>
          <a:endParaRPr lang="pt-BR" sz="3700" kern="1200" dirty="0">
            <a:solidFill>
              <a:schemeClr val="tx1"/>
            </a:solidFill>
          </a:endParaRPr>
        </a:p>
      </dsp:txBody>
      <dsp:txXfrm>
        <a:off x="1272413" y="853237"/>
        <a:ext cx="12193158" cy="1707567"/>
      </dsp:txXfrm>
    </dsp:sp>
    <dsp:sp modelId="{2EC1F018-B25F-4345-97EA-C3DEEEA5D968}">
      <dsp:nvSpPr>
        <dsp:cNvPr id="0" name=""/>
        <dsp:cNvSpPr/>
      </dsp:nvSpPr>
      <dsp:spPr>
        <a:xfrm>
          <a:off x="205183" y="639791"/>
          <a:ext cx="2134459" cy="213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0A63A-D5BD-455E-94E5-774B672C5B63}">
      <dsp:nvSpPr>
        <dsp:cNvPr id="0" name=""/>
        <dsp:cNvSpPr/>
      </dsp:nvSpPr>
      <dsp:spPr>
        <a:xfrm>
          <a:off x="2496006" y="3413769"/>
          <a:ext cx="10969565" cy="170756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5382" tIns="93980" rIns="93980" bIns="9398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solidFill>
                <a:schemeClr val="tx1"/>
              </a:solidFill>
            </a:rPr>
            <a:t>Coleta: Departamento de Informática do Sistema Único de Saúde do Brasil (DATASUS)</a:t>
          </a:r>
          <a:endParaRPr lang="pt-BR" sz="3700" kern="1200" dirty="0">
            <a:solidFill>
              <a:schemeClr val="tx1"/>
            </a:solidFill>
          </a:endParaRPr>
        </a:p>
      </dsp:txBody>
      <dsp:txXfrm>
        <a:off x="2496006" y="3413769"/>
        <a:ext cx="10969565" cy="1707567"/>
      </dsp:txXfrm>
    </dsp:sp>
    <dsp:sp modelId="{49B8AC25-13B9-4B23-BA18-AB96FF77DFE6}">
      <dsp:nvSpPr>
        <dsp:cNvPr id="0" name=""/>
        <dsp:cNvSpPr/>
      </dsp:nvSpPr>
      <dsp:spPr>
        <a:xfrm>
          <a:off x="1158105" y="3193898"/>
          <a:ext cx="2134459" cy="213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F4938-53DD-44BA-98C8-35B578148805}">
      <dsp:nvSpPr>
        <dsp:cNvPr id="0" name=""/>
        <dsp:cNvSpPr/>
      </dsp:nvSpPr>
      <dsp:spPr>
        <a:xfrm>
          <a:off x="2871550" y="5974300"/>
          <a:ext cx="10594021" cy="170756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5382" tIns="93980" rIns="93980" bIns="9398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solidFill>
                <a:schemeClr val="tx1"/>
              </a:solidFill>
            </a:rPr>
            <a:t>Sistema de Agravos de Notificação (SINAN)</a:t>
          </a:r>
          <a:endParaRPr lang="pt-BR" sz="3700" kern="1200" dirty="0">
            <a:solidFill>
              <a:schemeClr val="tx1"/>
            </a:solidFill>
          </a:endParaRPr>
        </a:p>
      </dsp:txBody>
      <dsp:txXfrm>
        <a:off x="2871550" y="5974300"/>
        <a:ext cx="10594021" cy="1707567"/>
      </dsp:txXfrm>
    </dsp:sp>
    <dsp:sp modelId="{55FEA886-B60A-4DE0-A074-EE289B367BE4}">
      <dsp:nvSpPr>
        <dsp:cNvPr id="0" name=""/>
        <dsp:cNvSpPr/>
      </dsp:nvSpPr>
      <dsp:spPr>
        <a:xfrm>
          <a:off x="1804321" y="5760854"/>
          <a:ext cx="2134459" cy="213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6DEA4-BE7C-4793-9595-68469B143702}">
      <dsp:nvSpPr>
        <dsp:cNvPr id="0" name=""/>
        <dsp:cNvSpPr/>
      </dsp:nvSpPr>
      <dsp:spPr>
        <a:xfrm>
          <a:off x="2496006" y="8534832"/>
          <a:ext cx="10969565" cy="170756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5382" tIns="93980" rIns="93980" bIns="9398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solidFill>
                <a:schemeClr val="tx1"/>
              </a:solidFill>
            </a:rPr>
            <a:t>Variáveis: região (Piauí), sexo e período (2014-2019)</a:t>
          </a:r>
          <a:endParaRPr lang="pt-BR" sz="3700" kern="1200" dirty="0">
            <a:solidFill>
              <a:schemeClr val="tx1"/>
            </a:solidFill>
          </a:endParaRPr>
        </a:p>
      </dsp:txBody>
      <dsp:txXfrm>
        <a:off x="2496006" y="8534832"/>
        <a:ext cx="10969565" cy="1707567"/>
      </dsp:txXfrm>
    </dsp:sp>
    <dsp:sp modelId="{A73CE325-0780-41EB-BAC3-9BB1183CF505}">
      <dsp:nvSpPr>
        <dsp:cNvPr id="0" name=""/>
        <dsp:cNvSpPr/>
      </dsp:nvSpPr>
      <dsp:spPr>
        <a:xfrm>
          <a:off x="1595926" y="8479656"/>
          <a:ext cx="2134459" cy="213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A9C73-D04F-401A-B182-E47D6FC525BF}">
      <dsp:nvSpPr>
        <dsp:cNvPr id="0" name=""/>
        <dsp:cNvSpPr/>
      </dsp:nvSpPr>
      <dsp:spPr>
        <a:xfrm>
          <a:off x="1272413" y="11095364"/>
          <a:ext cx="12193158" cy="170756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5382" tIns="93980" rIns="93980" bIns="9398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solidFill>
                <a:schemeClr val="tx1"/>
              </a:solidFill>
            </a:rPr>
            <a:t>Análise estatística: Através do software </a:t>
          </a:r>
          <a:r>
            <a:rPr lang="pt-BR" sz="3700" kern="1200" dirty="0" err="1" smtClean="0">
              <a:solidFill>
                <a:schemeClr val="tx1"/>
              </a:solidFill>
            </a:rPr>
            <a:t>Bioestat</a:t>
          </a:r>
          <a:r>
            <a:rPr lang="pt-BR" sz="3700" kern="1200" dirty="0" smtClean="0">
              <a:solidFill>
                <a:schemeClr val="tx1"/>
              </a:solidFill>
            </a:rPr>
            <a:t> 5.3, realizou-se o teste </a:t>
          </a:r>
          <a:r>
            <a:rPr lang="pt-BR" sz="3700" kern="1200" dirty="0" err="1" smtClean="0">
              <a:solidFill>
                <a:schemeClr val="tx1"/>
              </a:solidFill>
            </a:rPr>
            <a:t>qui</a:t>
          </a:r>
          <a:r>
            <a:rPr lang="pt-BR" sz="3700" kern="1200" dirty="0" smtClean="0">
              <a:solidFill>
                <a:schemeClr val="tx1"/>
              </a:solidFill>
            </a:rPr>
            <a:t>-quadrado de aderência, utilizando-se intervalo de confiança de 95%</a:t>
          </a:r>
          <a:endParaRPr lang="pt-BR" sz="3700" kern="1200" dirty="0">
            <a:solidFill>
              <a:schemeClr val="tx1"/>
            </a:solidFill>
          </a:endParaRPr>
        </a:p>
      </dsp:txBody>
      <dsp:txXfrm>
        <a:off x="1272413" y="11095364"/>
        <a:ext cx="12193158" cy="1707567"/>
      </dsp:txXfrm>
    </dsp:sp>
    <dsp:sp modelId="{AE5623AE-BC88-48CA-B613-DC4BA6E86D33}">
      <dsp:nvSpPr>
        <dsp:cNvPr id="0" name=""/>
        <dsp:cNvSpPr/>
      </dsp:nvSpPr>
      <dsp:spPr>
        <a:xfrm>
          <a:off x="90862" y="10825568"/>
          <a:ext cx="2134459" cy="213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935004" y="7581900"/>
            <a:ext cx="2852928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7000" b="1" dirty="0"/>
              <a:t>LEVANTAMENTO EPIDEMIOLÓGICO DE CASOS DE DENGUE NO PIAUÍ ENTRE 2014 E 2019</a:t>
            </a:r>
            <a:endParaRPr lang="pt-BR" sz="7000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4142720" y="10134599"/>
            <a:ext cx="17480280" cy="491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 smtClean="0"/>
              <a:t>Ticianne </a:t>
            </a:r>
            <a:r>
              <a:rPr lang="pt-BR" sz="6000" dirty="0"/>
              <a:t>da Cunha Soares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 smtClean="0"/>
              <a:t>Tamires </a:t>
            </a:r>
            <a:r>
              <a:rPr lang="pt-BR" sz="6000" dirty="0"/>
              <a:t>da Cunha </a:t>
            </a:r>
            <a:r>
              <a:rPr lang="pt-BR" sz="6000" dirty="0" smtClean="0"/>
              <a:t>Soares</a:t>
            </a:r>
          </a:p>
          <a:p>
            <a:pPr algn="r"/>
            <a:r>
              <a:rPr lang="pt-BR" sz="7200" dirty="0"/>
              <a:t>Maria de Fátima Sousa Barros </a:t>
            </a:r>
            <a:r>
              <a:rPr lang="pt-BR" sz="7200" dirty="0" smtClean="0"/>
              <a:t>Vilarinho</a:t>
            </a:r>
            <a:endParaRPr lang="pt-BR" sz="7200" dirty="0"/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1F39FFFA-88FC-4E10-9156-4C85537729ED}"/>
              </a:ext>
            </a:extLst>
          </p:cNvPr>
          <p:cNvSpPr/>
          <p:nvPr/>
        </p:nvSpPr>
        <p:spPr>
          <a:xfrm>
            <a:off x="1698544" y="13863638"/>
            <a:ext cx="13670756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500" b="1" dirty="0"/>
              <a:t>INTRODUÇÃO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F9CB6408-21E2-44F8-8A5D-F29BAB1FD4C8}"/>
              </a:ext>
            </a:extLst>
          </p:cNvPr>
          <p:cNvSpPr/>
          <p:nvPr/>
        </p:nvSpPr>
        <p:spPr>
          <a:xfrm>
            <a:off x="1698544" y="22912149"/>
            <a:ext cx="13670756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500" b="1" dirty="0"/>
              <a:t>OBJETIVOS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1E63A426-0E37-4BF2-975D-E371E7CD0821}"/>
              </a:ext>
            </a:extLst>
          </p:cNvPr>
          <p:cNvSpPr/>
          <p:nvPr/>
        </p:nvSpPr>
        <p:spPr>
          <a:xfrm>
            <a:off x="1698543" y="28249068"/>
            <a:ext cx="13788987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500" b="1" dirty="0"/>
              <a:t>MÉTODO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039C2B93-664C-425A-A164-D9C1E5087E5B}"/>
              </a:ext>
            </a:extLst>
          </p:cNvPr>
          <p:cNvSpPr/>
          <p:nvPr/>
        </p:nvSpPr>
        <p:spPr>
          <a:xfrm>
            <a:off x="17029988" y="13863638"/>
            <a:ext cx="13670756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500" b="1" dirty="0"/>
              <a:t>RESULTADOS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6D6E5CE7-8F34-411F-BC6E-B0D7B4657EE2}"/>
              </a:ext>
            </a:extLst>
          </p:cNvPr>
          <p:cNvSpPr/>
          <p:nvPr/>
        </p:nvSpPr>
        <p:spPr>
          <a:xfrm>
            <a:off x="17240012" y="30576394"/>
            <a:ext cx="13670756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500" b="1" dirty="0"/>
              <a:t>CONCLUSÃO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F326310-E0B5-41F2-8FB6-B36DC129F498}"/>
              </a:ext>
            </a:extLst>
          </p:cNvPr>
          <p:cNvSpPr/>
          <p:nvPr/>
        </p:nvSpPr>
        <p:spPr>
          <a:xfrm>
            <a:off x="17029988" y="35764561"/>
            <a:ext cx="13670756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500" b="1" dirty="0"/>
              <a:t>REFERÊNCIAS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029988" y="37168160"/>
            <a:ext cx="136707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DONALISIO, M. R.; FREITAS, A. R. R.; VON ZUBEN, A. P. B. </a:t>
            </a:r>
            <a:r>
              <a:rPr lang="pt-BR" sz="3000" dirty="0" err="1"/>
              <a:t>Arboviroses</a:t>
            </a:r>
            <a:r>
              <a:rPr lang="pt-BR" sz="3000" dirty="0"/>
              <a:t> emergentes no Brasil: desafios para a clínica e implicações para a saúde pública. </a:t>
            </a:r>
            <a:r>
              <a:rPr lang="pt-BR" sz="3000" b="1" dirty="0" err="1"/>
              <a:t>Rev</a:t>
            </a:r>
            <a:r>
              <a:rPr lang="pt-BR" sz="3000" b="1" dirty="0"/>
              <a:t> Saúde Pública</a:t>
            </a:r>
            <a:r>
              <a:rPr lang="pt-BR" sz="3000" dirty="0"/>
              <a:t>, v. 51, 2017</a:t>
            </a:r>
            <a:r>
              <a:rPr lang="pt-BR" sz="3000" dirty="0" smtClean="0"/>
              <a:t>.</a:t>
            </a:r>
          </a:p>
          <a:p>
            <a:r>
              <a:rPr lang="pt-BR" sz="3000" dirty="0"/>
              <a:t>RIZZI, C B; RIZZI, R L; PRAMIU, P V. Considerações Sobre A Dengue E Variáveis De Importância À Infestação Por Aedes Aegypti. </a:t>
            </a:r>
            <a:r>
              <a:rPr lang="pt-BR" sz="3000" b="1" dirty="0"/>
              <a:t>Geografia Médica</a:t>
            </a:r>
            <a:r>
              <a:rPr lang="pt-BR" sz="3000" dirty="0"/>
              <a:t>, 2017</a:t>
            </a:r>
            <a:r>
              <a:rPr lang="pt-BR" sz="3000" dirty="0" smtClean="0"/>
              <a:t>..</a:t>
            </a:r>
            <a:endParaRPr lang="pt-BR" sz="3000" dirty="0"/>
          </a:p>
          <a:p>
            <a:r>
              <a:rPr lang="pt-BR" sz="3000" dirty="0" smtClean="0"/>
              <a:t>BRASIL. </a:t>
            </a:r>
            <a:r>
              <a:rPr lang="pt-BR" sz="3000" dirty="0"/>
              <a:t>MINITÉRIO DA SAÚDE. Secretaria de Vigilância em Saúde. Coordenação Geral do Programa Nacional de Controle da Dengue. Boletim Epidemiológico – Situação Epidemiológica da Dengue até Dezembro de  </a:t>
            </a:r>
            <a:r>
              <a:rPr lang="pt-BR" sz="3000" dirty="0" smtClean="0"/>
              <a:t>2014 a 2019. </a:t>
            </a:r>
            <a:r>
              <a:rPr lang="pt-BR" sz="3000" dirty="0"/>
              <a:t>Brasília, Ministério da Saúde, 2020 disponível em: http://tabnet.datasus.gov.br/cgi/tabcgi.exe?sinannet/cnv/denguebpi.def</a:t>
            </a:r>
            <a:r>
              <a:rPr lang="pt-BR" sz="3000" dirty="0" smtClean="0"/>
              <a:t>. Acesso em 28 de setembro 2020</a:t>
            </a:r>
            <a:r>
              <a:rPr lang="pt-BR" sz="4400" dirty="0" smtClean="0"/>
              <a:t>.</a:t>
            </a:r>
            <a:endParaRPr lang="pt-BR" sz="4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816774" y="24823996"/>
            <a:ext cx="1343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§"/>
            </a:pPr>
            <a:r>
              <a:rPr lang="pt-BR" sz="4500" dirty="0"/>
              <a:t>Apresentar o levantamento dos dados epidemiológicos referentes aos casos de dengue no estado do Piauí entre os anos de 2014 e 2019.</a:t>
            </a: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832319325"/>
              </p:ext>
            </p:extLst>
          </p:nvPr>
        </p:nvGraphicFramePr>
        <p:xfrm>
          <a:off x="1" y="15159038"/>
          <a:ext cx="16154400" cy="696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081149827"/>
              </p:ext>
            </p:extLst>
          </p:nvPr>
        </p:nvGraphicFramePr>
        <p:xfrm>
          <a:off x="1698543" y="29544468"/>
          <a:ext cx="13788987" cy="12975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802607527"/>
              </p:ext>
            </p:extLst>
          </p:nvPr>
        </p:nvGraphicFramePr>
        <p:xfrm>
          <a:off x="1816774" y="29544468"/>
          <a:ext cx="13670756" cy="13656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64386"/>
              </p:ext>
            </p:extLst>
          </p:nvPr>
        </p:nvGraphicFramePr>
        <p:xfrm>
          <a:off x="17450036" y="17070704"/>
          <a:ext cx="13014248" cy="1169948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275920">
                  <a:extLst>
                    <a:ext uri="{9D8B030D-6E8A-4147-A177-3AD203B41FA5}">
                      <a16:colId xmlns:a16="http://schemas.microsoft.com/office/drawing/2014/main" val="1088522201"/>
                    </a:ext>
                  </a:extLst>
                </a:gridCol>
                <a:gridCol w="3231204">
                  <a:extLst>
                    <a:ext uri="{9D8B030D-6E8A-4147-A177-3AD203B41FA5}">
                      <a16:colId xmlns:a16="http://schemas.microsoft.com/office/drawing/2014/main" val="2310159175"/>
                    </a:ext>
                  </a:extLst>
                </a:gridCol>
                <a:gridCol w="3253562">
                  <a:extLst>
                    <a:ext uri="{9D8B030D-6E8A-4147-A177-3AD203B41FA5}">
                      <a16:colId xmlns:a16="http://schemas.microsoft.com/office/drawing/2014/main" val="3253858539"/>
                    </a:ext>
                  </a:extLst>
                </a:gridCol>
                <a:gridCol w="3253562">
                  <a:extLst>
                    <a:ext uri="{9D8B030D-6E8A-4147-A177-3AD203B41FA5}">
                      <a16:colId xmlns:a16="http://schemas.microsoft.com/office/drawing/2014/main" val="1185774806"/>
                    </a:ext>
                  </a:extLst>
                </a:gridCol>
              </a:tblGrid>
              <a:tr h="164873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ANO</a:t>
                      </a:r>
                      <a:endParaRPr lang="pt-BR" sz="5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MASCULINO</a:t>
                      </a:r>
                      <a:endParaRPr lang="pt-BR" sz="5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FEMININO</a:t>
                      </a:r>
                      <a:endParaRPr lang="pt-BR" sz="5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TOTAL</a:t>
                      </a:r>
                      <a:endParaRPr lang="pt-BR" sz="5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649456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2014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3.480</a:t>
                      </a:r>
                      <a:endParaRPr lang="pt-BR" sz="5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4.204</a:t>
                      </a:r>
                      <a:endParaRPr lang="pt-BR" sz="5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7.684</a:t>
                      </a:r>
                      <a:endParaRPr lang="pt-BR" sz="5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92917680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2015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3.080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4.617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7.697</a:t>
                      </a:r>
                      <a:endParaRPr lang="pt-BR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92177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2016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2.160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3.075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5.235</a:t>
                      </a:r>
                      <a:endParaRPr lang="pt-BR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14101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2017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2.145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3.116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5.261</a:t>
                      </a:r>
                      <a:endParaRPr lang="pt-BR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97551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2018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789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1.144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1.933</a:t>
                      </a:r>
                      <a:endParaRPr lang="pt-BR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181142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2019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3.474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4.566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8.040</a:t>
                      </a:r>
                      <a:endParaRPr lang="pt-BR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54482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TOTAL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15.128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20.722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35.852</a:t>
                      </a:r>
                      <a:endParaRPr lang="pt-BR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443923"/>
                  </a:ext>
                </a:extLst>
              </a:tr>
              <a:tr h="1174966"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MÉDIA ANO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5400" dirty="0" smtClean="0"/>
                        <a:t>5975</a:t>
                      </a:r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66342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7029988" y="15376207"/>
            <a:ext cx="136707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smtClean="0"/>
              <a:t>TABELA 1: Casos de dengue no estado do Piauí entre 2014 e 2019.</a:t>
            </a:r>
            <a:endParaRPr lang="pt-BR" sz="45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5D8959A-47E4-4C20-A1AF-BB03466866F2}"/>
              </a:ext>
            </a:extLst>
          </p:cNvPr>
          <p:cNvSpPr txBox="1"/>
          <p:nvPr/>
        </p:nvSpPr>
        <p:spPr>
          <a:xfrm>
            <a:off x="17450036" y="29040938"/>
            <a:ext cx="13250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Teste </a:t>
            </a:r>
            <a:r>
              <a:rPr lang="pt-BR" sz="4000" dirty="0" err="1"/>
              <a:t>qui</a:t>
            </a:r>
            <a:r>
              <a:rPr lang="pt-BR" sz="4000" dirty="0"/>
              <a:t>-quarado de aderência demonstrou p&lt; 0,0001.</a:t>
            </a:r>
          </a:p>
          <a:p>
            <a:pPr algn="just"/>
            <a:r>
              <a:rPr lang="pt-BR" sz="4000" dirty="0"/>
              <a:t>Fonte: Brasil, 2020</a:t>
            </a:r>
            <a:r>
              <a:rPr lang="pt-BR" sz="4000" dirty="0" smtClean="0"/>
              <a:t>.</a:t>
            </a:r>
          </a:p>
          <a:p>
            <a:pPr algn="just"/>
            <a:endParaRPr lang="pt-BR" sz="4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7029988" y="32206635"/>
            <a:ext cx="1339286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§"/>
            </a:pPr>
            <a:r>
              <a:rPr lang="pt-BR" sz="4500" dirty="0"/>
              <a:t>Mediante os resultados, observa-se que esta patologia atinge muitos indivíduos todos os anos, ocasionando grandes problemas ao sistema de saúde, bem como o aumento do número de infectados e mortos.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365</Words>
  <Application>Microsoft Office PowerPoint</Application>
  <PresentationFormat>Personalizar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Wingdings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Ticianne Soares</cp:lastModifiedBy>
  <cp:revision>17</cp:revision>
  <dcterms:modified xsi:type="dcterms:W3CDTF">2020-10-03T18:13:20Z</dcterms:modified>
</cp:coreProperties>
</file>