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6" d="100"/>
          <a:sy n="16" d="100"/>
        </p:scale>
        <p:origin x="15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EDFF-7739-4648-A6FA-412746D0DF12}" type="datetimeFigureOut">
              <a:rPr lang="pt-BR" smtClean="0"/>
              <a:t>12/09/2020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F81B-414A-4308-B9DC-99239F9504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1385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EDFF-7739-4648-A6FA-412746D0DF12}" type="datetimeFigureOut">
              <a:rPr lang="pt-BR" smtClean="0"/>
              <a:t>12/09/2020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F81B-414A-4308-B9DC-99239F9504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046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EDFF-7739-4648-A6FA-412746D0DF12}" type="datetimeFigureOut">
              <a:rPr lang="pt-BR" smtClean="0"/>
              <a:t>12/09/2020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F81B-414A-4308-B9DC-99239F9504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7375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EDFF-7739-4648-A6FA-412746D0DF12}" type="datetimeFigureOut">
              <a:rPr lang="pt-BR" smtClean="0"/>
              <a:t>12/09/2020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F81B-414A-4308-B9DC-99239F9504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16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EDFF-7739-4648-A6FA-412746D0DF12}" type="datetimeFigureOut">
              <a:rPr lang="pt-BR" smtClean="0"/>
              <a:t>12/09/2020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F81B-414A-4308-B9DC-99239F9504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964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EDFF-7739-4648-A6FA-412746D0DF12}" type="datetimeFigureOut">
              <a:rPr lang="pt-BR" smtClean="0"/>
              <a:t>12/09/2020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F81B-414A-4308-B9DC-99239F9504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0913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EDFF-7739-4648-A6FA-412746D0DF12}" type="datetimeFigureOut">
              <a:rPr lang="pt-BR" smtClean="0"/>
              <a:t>12/09/2020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F81B-414A-4308-B9DC-99239F9504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9584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EDFF-7739-4648-A6FA-412746D0DF12}" type="datetimeFigureOut">
              <a:rPr lang="pt-BR" smtClean="0"/>
              <a:t>12/09/2020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F81B-414A-4308-B9DC-99239F9504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589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EDFF-7739-4648-A6FA-412746D0DF12}" type="datetimeFigureOut">
              <a:rPr lang="pt-BR" smtClean="0"/>
              <a:t>12/09/2020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F81B-414A-4308-B9DC-99239F9504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025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EDFF-7739-4648-A6FA-412746D0DF12}" type="datetimeFigureOut">
              <a:rPr lang="pt-BR" smtClean="0"/>
              <a:t>12/09/2020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F81B-414A-4308-B9DC-99239F9504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395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0EDFF-7739-4648-A6FA-412746D0DF12}" type="datetimeFigureOut">
              <a:rPr lang="pt-BR" smtClean="0"/>
              <a:t>12/09/2020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2F81B-414A-4308-B9DC-99239F9504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8019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0EDFF-7739-4648-A6FA-412746D0DF12}" type="datetimeFigureOut">
              <a:rPr lang="pt-BR" smtClean="0"/>
              <a:t>12/09/2020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2F81B-414A-4308-B9DC-99239F9504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8187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a Roberta\Desktop\IV CONGRESSO SAÚDE COLETIVA\artes\IMG-20200831-WA009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349"/>
            <a:ext cx="32399288" cy="74704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/>
          <p:cNvSpPr txBox="1"/>
          <p:nvPr/>
        </p:nvSpPr>
        <p:spPr>
          <a:xfrm>
            <a:off x="2557539" y="12667599"/>
            <a:ext cx="28294662" cy="299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Introdução</a:t>
            </a:r>
          </a:p>
          <a:p>
            <a:pPr algn="just"/>
            <a:r>
              <a:rPr lang="pt-BR" sz="6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 atuação dos profissionais de saúde no tratamento de pessoas vivendo com HIV tem um papel importantíssimo, principalmente no momento da descoberta do diagnóstico que é marcado por grande impacto emocional, e deve ir além do suporte ao quadro biológico da infecção</a:t>
            </a:r>
            <a:endParaRPr lang="pt-BR" sz="66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Objetivo</a:t>
            </a:r>
          </a:p>
          <a:p>
            <a:pPr algn="just"/>
            <a:r>
              <a:rPr lang="pt-BR" sz="6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Analisar o reflexo da atuação profissional no momento do diagnóstico para adesão inicial ao tratamento</a:t>
            </a:r>
            <a:endParaRPr lang="pt-BR" sz="66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Método</a:t>
            </a:r>
          </a:p>
          <a:p>
            <a:pPr algn="just"/>
            <a:r>
              <a:rPr lang="pt-BR" sz="6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Observação participante realizada em um Serviço de Atendimento Especializado na zona sul de São Paulo, como parte do projeto de pesquisa de doutorado da primeira autora. O estudo obteve aprovação do Comitê de Ética em Pesquisa com Seres Humanos sob o parecer de n° 8.547.985. </a:t>
            </a:r>
            <a:endParaRPr lang="pt-BR" sz="66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Resultados</a:t>
            </a:r>
          </a:p>
          <a:p>
            <a:pPr algn="just"/>
            <a:r>
              <a:rPr lang="pt-BR" sz="6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Foram observados 7 atendimentos de novos casos, em mulheres, no período de março a maio de 2020. As consultas de acolhimento foram realizadas por multiprofissionais, sendo farmacêutico, enfermeira e assistente social e constituíram-se de três etapas: tempo para assimilação diagnóstica; explicação sobre conceitos da infecção e eficácia de tratamento e; esclarecimento de dúvidas e disponibilidade da equipe. Após, as participantes foram encaminhadas a equipe médica, colheram exames iniciais, receberam prescrição de TARV e reagendaram retorno de acordo com as demandas identificadas. 5 referiram parceria fixa a mais de um ano e 4 destas estavam gestantes. Todas 7 participantes compareceram as consultas e exames agendados nos 3 meses seguintes. </a:t>
            </a:r>
            <a:endParaRPr lang="pt-BR" sz="66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Considerações Finais</a:t>
            </a:r>
          </a:p>
          <a:p>
            <a:pPr algn="just"/>
            <a:r>
              <a:rPr lang="pt-BR" sz="6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 disponibilidade da equipe e atendimento empático, a busca pela comunicação terapêutica, desmitificação da infecção, fornecendo informações acessíveis são fundamentais para promoção da adesão ao tratamento.</a:t>
            </a:r>
          </a:p>
          <a:p>
            <a:pPr algn="just"/>
            <a:r>
              <a:rPr lang="pt-BR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Referências</a:t>
            </a:r>
          </a:p>
          <a:p>
            <a:pPr algn="just"/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FREITAS, MAÁ et al. The importance of humanized nursing work in preventive actions and health promotion during pregnancy and the puerperium of pregnant women with HIV/AIDS: A narrative review. </a:t>
            </a:r>
            <a:r>
              <a:rPr lang="en-US" sz="54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Brazilian Journal of Development</a:t>
            </a:r>
            <a:r>
              <a:rPr lang="en-US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v. 6, n. 7, p. 44525-44536, 2020</a:t>
            </a:r>
            <a:r>
              <a:rPr lang="pt-BR" sz="5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</a:t>
            </a:r>
            <a:endParaRPr lang="pt-BR" sz="60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052313" y="8340436"/>
            <a:ext cx="28294662" cy="546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IMPORTANCIA DO ACOLHIMENTO MULTIPROFISSIONAL A MULHERES VIVENDO COM HIV PARA ADESÃO INICIAL AO TRATAMENTO</a:t>
            </a:r>
          </a:p>
          <a:p>
            <a:pPr algn="r"/>
            <a:r>
              <a:rPr lang="pt-BR" sz="6600" u="sng" dirty="0"/>
              <a:t>Cindy Ferreira Lima1;</a:t>
            </a:r>
            <a:r>
              <a:rPr lang="pt-BR" sz="6600" dirty="0"/>
              <a:t>Nádia Zanon Narchi2</a:t>
            </a:r>
          </a:p>
          <a:p>
            <a:pPr algn="r"/>
            <a:r>
              <a:rPr lang="pt-BR" sz="3600" dirty="0"/>
              <a:t>1Doutoranda em Enfermagem – EEUSP. E-mail: cindy.lima@usp.br</a:t>
            </a:r>
          </a:p>
          <a:p>
            <a:pPr algn="r"/>
            <a:r>
              <a:rPr lang="pt-BR" sz="3600" dirty="0"/>
              <a:t>2Livre docente em Saúde Materna e Perinatal – EACH - USP.</a:t>
            </a:r>
          </a:p>
          <a:p>
            <a:pPr algn="r"/>
            <a:endParaRPr lang="pt-BR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95730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</TotalTime>
  <Words>371</Words>
  <Application>Microsoft Office PowerPoint</Application>
  <PresentationFormat>Personalizar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Roberta</dc:creator>
  <cp:lastModifiedBy>Biju</cp:lastModifiedBy>
  <cp:revision>6</cp:revision>
  <dcterms:created xsi:type="dcterms:W3CDTF">2020-09-01T14:26:55Z</dcterms:created>
  <dcterms:modified xsi:type="dcterms:W3CDTF">2020-09-12T15:40:31Z</dcterms:modified>
</cp:coreProperties>
</file>