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9" d="100"/>
          <a:sy n="19" d="100"/>
        </p:scale>
        <p:origin x="-2964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38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04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3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516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96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091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958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58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025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439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01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EDFF-7739-4648-A6FA-412746D0DF12}" type="datetimeFigureOut">
              <a:rPr lang="pt-BR" smtClean="0"/>
              <a:t>02/10/2020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F81B-414A-4308-B9DC-99239F9504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18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 Roberta\Desktop\IV CONGRESSO SAÚDE COLETIVA\artes\IMG-20200831-WA00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49"/>
            <a:ext cx="32399288" cy="74704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2608339" y="12870799"/>
            <a:ext cx="28294662" cy="2816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Introdução</a:t>
            </a:r>
          </a:p>
          <a:p>
            <a:pPr algn="just"/>
            <a:r>
              <a:rPr lang="pt-BR" sz="6000" dirty="0"/>
              <a:t>V. L., 69 anos, viúva, 2 filhos falecidos, sem familiares próximos. Enquadra-se nos diagnósticos de enfermagem: síndrome do idoso frágil e interação social prejudicada. Realizou acompanhamento adequado até 2018, com carga viral indetectável e CD4 755 </a:t>
            </a:r>
            <a:r>
              <a:rPr lang="pt-BR" sz="6000" dirty="0"/>
              <a:t>céls</a:t>
            </a:r>
            <a:r>
              <a:rPr lang="pt-BR" sz="6000" dirty="0"/>
              <a:t>/mm</a:t>
            </a:r>
            <a:r>
              <a:rPr lang="pt-BR" sz="6000" baseline="30000" dirty="0"/>
              <a:t>3</a:t>
            </a:r>
            <a:r>
              <a:rPr lang="pt-BR" sz="6000" dirty="0"/>
              <a:t>. </a:t>
            </a:r>
            <a:endParaRPr lang="pt-BR" sz="6000" dirty="0" smtClean="0"/>
          </a:p>
          <a:p>
            <a:pPr algn="just"/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Objetivo</a:t>
            </a:r>
            <a:endParaRPr lang="pt-B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000" dirty="0"/>
              <a:t>Analisar a articulação dos equipamentos de saúde para acompanhamento de pacientes idosos sem rede de apoio. </a:t>
            </a:r>
            <a:endParaRPr lang="pt-BR" sz="6000" dirty="0" smtClean="0"/>
          </a:p>
          <a:p>
            <a:pPr algn="just"/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Método</a:t>
            </a:r>
            <a:endParaRPr lang="pt-B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000" dirty="0"/>
              <a:t>Relato de experiência, a partir de negociações com UBS, NASF, Programa de Atenção ao Idoso (PAI) da região, a fim de conseguir estruturar estratégias para acompanhamento da paciente de sua residência ao SAE. Parecer CEP 2.241.860. </a:t>
            </a:r>
            <a:r>
              <a:rPr lang="pt-BR" sz="6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pt-BR" sz="6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Resultados</a:t>
            </a:r>
          </a:p>
          <a:p>
            <a:pPr algn="just"/>
            <a:r>
              <a:rPr lang="pt-BR" sz="6000" dirty="0"/>
              <a:t>Devido à morte da filha responsável pelo cuidado, a idosa abandonou o tratamento do HIV/AIDS, contribuindo com aumento da carga viral para 70983 cópias, queda do CD4 para 257 </a:t>
            </a:r>
            <a:r>
              <a:rPr lang="pt-BR" sz="6000" dirty="0"/>
              <a:t>céls</a:t>
            </a:r>
            <a:r>
              <a:rPr lang="pt-BR" sz="6000" dirty="0"/>
              <a:t>/mm</a:t>
            </a:r>
            <a:r>
              <a:rPr lang="pt-BR" sz="6000" baseline="30000" dirty="0"/>
              <a:t>3</a:t>
            </a:r>
            <a:r>
              <a:rPr lang="pt-BR" sz="6000" dirty="0"/>
              <a:t> (maio/2020) e comorbidades associadas à imunossupressão. Foi estruturado um Plano Terapêutico Singular, deixando agenda assistencial disponível para o dia em que a remoção fosse possível e, negociando com a UBS a coleta de exames solicitados pelo SAE. Entretanto, o acompanhante se tornou o maior problema. Muito embora houvesse disponibilidade de veículos, não havia profissionais disponíveis na UBS para realizar o acompanhamento. Após contato com PAI, identificamos a não cobertura da área de residência da idosa. Após contato com a enfermeira do NASF e acordos estabelecidos com a UBS, foi possível trazê-la a uma consulta</a:t>
            </a:r>
            <a:r>
              <a:rPr lang="pt-BR" sz="6000" dirty="0" smtClean="0"/>
              <a:t>.</a:t>
            </a:r>
            <a:r>
              <a:rPr lang="pt-BR" sz="6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pt-BR" sz="6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Considerações Finais</a:t>
            </a:r>
          </a:p>
          <a:p>
            <a:pPr algn="just"/>
            <a:r>
              <a:rPr lang="pt-BR" sz="6000" dirty="0"/>
              <a:t>Embora haja proposta de articulação de redes, há falta de fluxos na região, estratégias ativas e resolutividade, o que dificulta significativamente a prestação da assistência a pacientes idosos sem rede de apoio</a:t>
            </a:r>
            <a:r>
              <a:rPr lang="pt-BR" sz="6000" dirty="0" smtClean="0"/>
              <a:t>.</a:t>
            </a:r>
          </a:p>
          <a:p>
            <a:pPr algn="just"/>
            <a:r>
              <a:rPr lang="pt-BR" sz="6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Referências</a:t>
            </a:r>
            <a:endParaRPr lang="pt-BR" sz="66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Cruz, P.K.R. et 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al.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Dificuldades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do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acesso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aos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serviços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saúde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entre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idosos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não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institucionalizados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prevalência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e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fatores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associados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sz="5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Rev. Bras. </a:t>
            </a:r>
            <a:r>
              <a:rPr lang="en-US" sz="5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Geriatr</a:t>
            </a:r>
            <a:r>
              <a:rPr lang="en-US" sz="5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Gerontol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v.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23, 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6, 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p. </a:t>
            </a: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e190113, 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2020</a:t>
            </a:r>
            <a:r>
              <a:rPr lang="pt-BR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pt-BR" sz="6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57539" y="8340436"/>
            <a:ext cx="2829466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/>
              <a:t>ARTICULAÇÃO DA REDE PARA A PRESTAÇÃO DE ASSISTÊNCIA À PACIENTES IDOSOS VIVENDO COM HIV SEM REDE DE APOIO: UM RELATO DE EXPERIÊNCIA</a:t>
            </a:r>
            <a:endParaRPr lang="pt-BR" sz="6600" dirty="0"/>
          </a:p>
          <a:p>
            <a:pPr algn="r"/>
            <a:r>
              <a:rPr lang="pt-BR" sz="6000" u="sng" dirty="0" smtClean="0"/>
              <a:t>Merciana</a:t>
            </a:r>
            <a:r>
              <a:rPr lang="pt-BR" sz="6000" u="sng" dirty="0" smtClean="0"/>
              <a:t> T. C. Vandeveld1; </a:t>
            </a:r>
            <a:r>
              <a:rPr lang="pt-BR" sz="6000" dirty="0" smtClean="0"/>
              <a:t>Cindy </a:t>
            </a:r>
            <a:r>
              <a:rPr lang="pt-BR" sz="6000" dirty="0"/>
              <a:t>Ferreira </a:t>
            </a:r>
            <a:r>
              <a:rPr lang="pt-BR" sz="6000" dirty="0" smtClean="0"/>
              <a:t>Lima1,2;Francisco Felix1; Dulce </a:t>
            </a:r>
            <a:r>
              <a:rPr lang="pt-BR" sz="6000" dirty="0"/>
              <a:t>Matos de </a:t>
            </a:r>
            <a:r>
              <a:rPr lang="pt-BR" sz="6000" dirty="0" smtClean="0"/>
              <a:t>Araujo3; Felipe </a:t>
            </a:r>
            <a:r>
              <a:rPr lang="pt-BR" sz="6000" dirty="0"/>
              <a:t>Campos </a:t>
            </a:r>
            <a:r>
              <a:rPr lang="pt-BR" sz="6000" dirty="0" smtClean="0"/>
              <a:t>Vale3; Márcia </a:t>
            </a:r>
            <a:r>
              <a:rPr lang="pt-BR" sz="6000" dirty="0"/>
              <a:t>de </a:t>
            </a:r>
            <a:r>
              <a:rPr lang="pt-BR" sz="6000" dirty="0" smtClean="0"/>
              <a:t>Lima1</a:t>
            </a:r>
          </a:p>
          <a:p>
            <a:pPr algn="r"/>
            <a:r>
              <a:rPr lang="pt-BR" sz="4400" dirty="0" smtClean="0"/>
              <a:t>1FMUSP; 2EEUSP;3SAE IST/AIDS – Secretaria Municipal de Saúde de São Paulo </a:t>
            </a:r>
          </a:p>
          <a:p>
            <a:pPr algn="r"/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639573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375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Roberta</dc:creator>
  <cp:lastModifiedBy>EQUIPEAHFDUTRA</cp:lastModifiedBy>
  <cp:revision>10</cp:revision>
  <dcterms:created xsi:type="dcterms:W3CDTF">2020-09-01T14:26:55Z</dcterms:created>
  <dcterms:modified xsi:type="dcterms:W3CDTF">2020-10-02T19:29:21Z</dcterms:modified>
</cp:coreProperties>
</file>