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BBE"/>
    <a:srgbClr val="F69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334" y="-72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29379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7206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81263" y="7568046"/>
            <a:ext cx="31141737" cy="3115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7200" b="1" dirty="0"/>
              <a:t>AVALIAÇÃO HIGIÊNICO-SANITÁRIA DE LOCAIS DE COMERCIALIZAÇÃO DE CALDO DE CANA IN NATURA EM UM MUNICÍPIO DO ESTADO DO </a:t>
            </a:r>
            <a:r>
              <a:rPr lang="pt-BR" sz="7200" b="1" dirty="0" smtClean="0"/>
              <a:t>PIAUÍ</a:t>
            </a:r>
          </a:p>
          <a:p>
            <a:pPr algn="ctr"/>
            <a:endParaRPr lang="pt-BR" sz="7200" b="1" dirty="0"/>
          </a:p>
          <a:p>
            <a:pPr algn="ctr"/>
            <a:endParaRPr lang="pt-BR" sz="7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200" b="1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4389768" y="10701677"/>
            <a:ext cx="17233232" cy="3100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lang="pt-BR" sz="6000" dirty="0" smtClean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dirty="0" smtClean="0"/>
              <a:t>Flávia Vitória Pereira de Moura – UFPI/CSHNB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6000" dirty="0" smtClean="0"/>
              <a:t>Luís Evêncio da Luz – UFPI/CSHNB </a:t>
            </a:r>
            <a:endParaRPr sz="6000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481263" y="15061119"/>
            <a:ext cx="15063537" cy="9249546"/>
          </a:xfrm>
          <a:prstGeom prst="roundRect">
            <a:avLst/>
          </a:prstGeom>
          <a:solidFill>
            <a:srgbClr val="FACB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latin typeface="+mj-lt"/>
              </a:rPr>
              <a:t>INTRODUÇÃO</a:t>
            </a:r>
          </a:p>
          <a:p>
            <a:pPr algn="ctr"/>
            <a:endParaRPr lang="pt-BR" sz="60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t-BR" sz="4400" dirty="0">
                <a:solidFill>
                  <a:schemeClr val="tx1"/>
                </a:solidFill>
                <a:latin typeface="+mj-lt"/>
              </a:rPr>
              <a:t>O caldo de cana, </a:t>
            </a:r>
            <a:r>
              <a:rPr lang="pt-BR" sz="4400" i="1" dirty="0">
                <a:solidFill>
                  <a:schemeClr val="tx1"/>
                </a:solidFill>
                <a:latin typeface="+mj-lt"/>
              </a:rPr>
              <a:t>Saccharum officinarum,</a:t>
            </a:r>
            <a:r>
              <a:rPr lang="pt-BR" sz="4400" dirty="0">
                <a:solidFill>
                  <a:schemeClr val="tx1"/>
                </a:solidFill>
                <a:latin typeface="+mj-lt"/>
              </a:rPr>
              <a:t> é uma bebida obtida a partir da prensagem do caule da cana-de-açúcar, principalmente em regiões tropicais. O comércio é feito de forma ambulante, por vendedores chamados de garapeiros, em locais públicos, praças e feiras. Esse comércio é devido à falta de emprego formal e pouca qualificação profissional, tornando-se assim um agravante para qualidade do produto ofertado ao consumidor, bem como para a saúde pública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.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481262" y="25230696"/>
            <a:ext cx="15063537" cy="5486400"/>
          </a:xfrm>
          <a:prstGeom prst="roundRect">
            <a:avLst/>
          </a:prstGeom>
          <a:solidFill>
            <a:srgbClr val="FACB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latin typeface="+mj-lt"/>
              </a:rPr>
              <a:t>OBJETIVO</a:t>
            </a:r>
          </a:p>
          <a:p>
            <a:pPr algn="ctr"/>
            <a:endParaRPr lang="pt-BR" sz="4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+mj-lt"/>
              </a:rPr>
              <a:t>Avaliar </a:t>
            </a:r>
            <a:r>
              <a:rPr lang="pt-BR" sz="4400" dirty="0">
                <a:solidFill>
                  <a:schemeClr val="tx1"/>
                </a:solidFill>
                <a:latin typeface="+mj-lt"/>
              </a:rPr>
              <a:t>as condições higiênico-sanitárias do caldo de cana in natura comercializado em um município do estado do Piauí, a fim de identificar inadequações e propor medidas de fiscalização e adequações efetivas. 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81262" y="31637128"/>
            <a:ext cx="15063537" cy="11318066"/>
          </a:xfrm>
          <a:prstGeom prst="roundRect">
            <a:avLst/>
          </a:prstGeom>
          <a:solidFill>
            <a:srgbClr val="FACB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latin typeface="+mj-lt"/>
              </a:rPr>
              <a:t>METODOLOGIA</a:t>
            </a:r>
          </a:p>
          <a:p>
            <a:pPr algn="ctr"/>
            <a:endParaRPr lang="pt-BR" sz="4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pt-BR" sz="4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+mj-lt"/>
              </a:rPr>
              <a:t>Adquirir </a:t>
            </a:r>
            <a:r>
              <a:rPr lang="pt-BR" sz="4400" dirty="0">
                <a:solidFill>
                  <a:schemeClr val="tx1"/>
                </a:solidFill>
                <a:latin typeface="+mj-lt"/>
              </a:rPr>
              <a:t>uma amostra da bebida como consumidor e levantamento observacional de estabelecimentos por lista de checagem, com 21 itens referentes ao vestuário, asseio pessoal, hábitos higiênicos, área de atendimento ao cliente, área de resíduos, higienização de equipamentos e utensílios e manipulação do produto, baseado nas RDCs 275/02 e 216/04 com opções de respostas </a:t>
            </a:r>
            <a:r>
              <a:rPr lang="pt-BR" sz="4400" dirty="0" smtClean="0">
                <a:solidFill>
                  <a:schemeClr val="tx1"/>
                </a:solidFill>
                <a:latin typeface="+mj-lt"/>
              </a:rPr>
              <a:t>para: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pt-BR" sz="4400" dirty="0" smtClean="0">
                <a:solidFill>
                  <a:schemeClr val="tx1"/>
                </a:solidFill>
                <a:latin typeface="+mj-lt"/>
              </a:rPr>
              <a:t>SIM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pt-BR" sz="4400" dirty="0" smtClean="0">
                <a:solidFill>
                  <a:schemeClr val="tx1"/>
                </a:solidFill>
                <a:latin typeface="+mj-lt"/>
              </a:rPr>
              <a:t>NÃO</a:t>
            </a:r>
          </a:p>
          <a:p>
            <a:pPr marL="571500" indent="-571500" algn="ctr">
              <a:buFont typeface="Wingdings" panose="05000000000000000000" pitchFamily="2" charset="2"/>
              <a:buChar char="ü"/>
            </a:pPr>
            <a:r>
              <a:rPr lang="pt-BR" sz="4400" dirty="0" smtClean="0">
                <a:solidFill>
                  <a:schemeClr val="tx1"/>
                </a:solidFill>
                <a:latin typeface="+mj-lt"/>
              </a:rPr>
              <a:t>NÃO SE APLICA</a:t>
            </a:r>
          </a:p>
          <a:p>
            <a:pPr algn="ctr"/>
            <a:endParaRPr lang="pt-BR" sz="4400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+mj-lt"/>
              </a:rPr>
              <a:t>% INADEQUAÇÃO </a:t>
            </a:r>
            <a:endParaRPr lang="pt-BR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6559463" y="15061119"/>
            <a:ext cx="15063537" cy="8897346"/>
          </a:xfrm>
          <a:prstGeom prst="roundRect">
            <a:avLst/>
          </a:prstGeom>
          <a:solidFill>
            <a:srgbClr val="FACB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60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t-BR" sz="6000" b="1" dirty="0" smtClean="0">
                <a:solidFill>
                  <a:schemeClr val="tx1"/>
                </a:solidFill>
                <a:latin typeface="+mj-lt"/>
              </a:rPr>
              <a:t>RESULTADOS</a:t>
            </a:r>
          </a:p>
          <a:p>
            <a:pPr algn="ctr"/>
            <a:endParaRPr lang="pt-BR" sz="6000" b="1" dirty="0">
              <a:solidFill>
                <a:schemeClr val="tx1"/>
              </a:solidFill>
              <a:latin typeface="+mj-lt"/>
            </a:endParaRPr>
          </a:p>
          <a:p>
            <a:pPr algn="ctr"/>
            <a:endParaRPr lang="pt-BR" sz="6000" dirty="0">
              <a:solidFill>
                <a:schemeClr val="tx1"/>
              </a:solidFill>
            </a:endParaRPr>
          </a:p>
          <a:p>
            <a:pPr algn="ctr"/>
            <a:r>
              <a:rPr lang="pt-BR" sz="4400" dirty="0">
                <a:solidFill>
                  <a:schemeClr val="tx1"/>
                </a:solidFill>
              </a:rPr>
              <a:t>Foram analisados três locais, e em todos, o percentual de não conformidade foi superior ao de conformidade. As maiores irregularidades foram a respeito das vestimentas, higiene pessoal, local de venda e qualidade da água, respectivamente</a:t>
            </a:r>
            <a:r>
              <a:rPr lang="pt-BR" sz="4400" dirty="0" smtClean="0">
                <a:solidFill>
                  <a:schemeClr val="tx1"/>
                </a:solidFill>
              </a:rPr>
              <a:t>. </a:t>
            </a:r>
            <a:endParaRPr lang="pt-BR" sz="4400" dirty="0">
              <a:solidFill>
                <a:schemeClr val="tx1"/>
              </a:solidFill>
            </a:endParaRPr>
          </a:p>
          <a:p>
            <a:pPr algn="ctr"/>
            <a:endParaRPr lang="pt-BR" sz="60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pt-BR" sz="60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pt-BR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6559463" y="25223952"/>
            <a:ext cx="15063537" cy="7495199"/>
          </a:xfrm>
          <a:prstGeom prst="roundRect">
            <a:avLst/>
          </a:prstGeom>
          <a:solidFill>
            <a:srgbClr val="FACB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latin typeface="+mj-lt"/>
              </a:rPr>
              <a:t>CONCLUSÃO</a:t>
            </a:r>
          </a:p>
          <a:p>
            <a:pPr algn="ctr"/>
            <a:endParaRPr lang="pt-BR" sz="4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+mj-lt"/>
              </a:rPr>
              <a:t>O percentual de inadequação indica que a maioria dos locais não estão seguindo recomendações sanitárias, e com isso podem colocar em risco à saúde dos consumidores, propondo assim a fiscalização dos pontos de venda e capacitação dos comerciantes, para assegurar a qualidade da bebida aos consumidores.</a:t>
            </a:r>
          </a:p>
          <a:p>
            <a:pPr algn="ctr"/>
            <a:endParaRPr lang="pt-BR" sz="4400" dirty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pt-BR" sz="4400" dirty="0" smtClean="0">
                <a:solidFill>
                  <a:schemeClr val="tx1"/>
                </a:solidFill>
                <a:latin typeface="+mj-lt"/>
              </a:rPr>
              <a:t> </a:t>
            </a:r>
            <a:endParaRPr lang="pt-BR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6559463" y="33544043"/>
            <a:ext cx="15063537" cy="9411152"/>
          </a:xfrm>
          <a:prstGeom prst="roundRect">
            <a:avLst/>
          </a:prstGeom>
          <a:solidFill>
            <a:srgbClr val="FACB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b="1" dirty="0" smtClean="0">
                <a:solidFill>
                  <a:schemeClr val="tx1"/>
                </a:solidFill>
                <a:latin typeface="+mj-lt"/>
              </a:rPr>
              <a:t>REFERÊNCIAS</a:t>
            </a:r>
          </a:p>
          <a:p>
            <a:endParaRPr lang="pt-BR" sz="4000" dirty="0">
              <a:solidFill>
                <a:schemeClr val="tx1"/>
              </a:solidFill>
              <a:latin typeface="+mj-lt"/>
            </a:endParaRPr>
          </a:p>
          <a:p>
            <a:r>
              <a:rPr lang="pt-BR" sz="4000" dirty="0" smtClean="0">
                <a:solidFill>
                  <a:schemeClr val="tx1"/>
                </a:solidFill>
                <a:latin typeface="+mj-lt"/>
              </a:rPr>
              <a:t>BRASIL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. Ministério da Saúde. Agência Nacional de Vigilância Sanitária</a:t>
            </a:r>
            <a:r>
              <a:rPr lang="pt-BR" sz="4000" b="1" dirty="0">
                <a:solidFill>
                  <a:schemeClr val="tx1"/>
                </a:solidFill>
                <a:latin typeface="+mj-lt"/>
              </a:rPr>
              <a:t>. Resolução RDC nº 218, de 29 de julho de 2005.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 Dispõe sobre regulamento técnico de procedimentos higiênico-sanitários para manipulação de alimentos e bebidas preparados com vegetais. Poder Executivo, Brasília, DF, 01 ago 2005.</a:t>
            </a:r>
          </a:p>
          <a:p>
            <a:r>
              <a:rPr lang="pt-BR" sz="4000" dirty="0">
                <a:solidFill>
                  <a:schemeClr val="tx1"/>
                </a:solidFill>
                <a:latin typeface="+mj-lt"/>
              </a:rPr>
              <a:t> </a:t>
            </a:r>
          </a:p>
          <a:p>
            <a:r>
              <a:rPr lang="pt-BR" sz="4000" dirty="0">
                <a:solidFill>
                  <a:schemeClr val="tx1"/>
                </a:solidFill>
                <a:latin typeface="+mj-lt"/>
              </a:rPr>
              <a:t>DUARTE, D. L.; VIEIRA, D. A. D. P.; MACHADO. et al. Caldo de cana consumido em vias públicas – Uma revisão. </a:t>
            </a:r>
            <a:r>
              <a:rPr lang="pt-BR" sz="4000" b="1" dirty="0">
                <a:solidFill>
                  <a:schemeClr val="tx1"/>
                </a:solidFill>
                <a:latin typeface="+mj-lt"/>
              </a:rPr>
              <a:t>Cadernos de Educação, Tecnologia e Sociedade</a:t>
            </a:r>
            <a:r>
              <a:rPr lang="pt-BR" sz="4000" dirty="0">
                <a:solidFill>
                  <a:schemeClr val="tx1"/>
                </a:solidFill>
                <a:latin typeface="+mj-lt"/>
              </a:rPr>
              <a:t>, v.2, n.1, p.1-4, 2011.</a:t>
            </a:r>
          </a:p>
          <a:p>
            <a:pPr algn="ctr"/>
            <a:endParaRPr lang="pt-BR" sz="44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366</Words>
  <Application>Microsoft Office PowerPoint</Application>
  <PresentationFormat>Personalizar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Wingdings</vt:lpstr>
      <vt:lpstr>Simple Light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Flávia Vitória</cp:lastModifiedBy>
  <cp:revision>6</cp:revision>
  <dcterms:modified xsi:type="dcterms:W3CDTF">2020-10-04T19:43:01Z</dcterms:modified>
</cp:coreProperties>
</file>