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pt-BR"/>
    </a:defPPr>
    <a:lvl1pPr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812925" indent="-1355725"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3627438" indent="-2713038"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5441950" indent="-4070350"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7256463" indent="-5427663"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11" d="100"/>
          <a:sy n="11" d="100"/>
        </p:scale>
        <p:origin x="204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78C10-2A08-4EE4-8946-7718BB70E2CF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3E752-CF8B-43C7-9DCA-003844C56D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80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3E752-CF8B-43C7-9DCA-003844C56DD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62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E90A-E2B3-49CA-BA70-690A2E9F7240}" type="datetimeFigureOut">
              <a:rPr lang="pt-BR"/>
              <a:pPr>
                <a:defRPr/>
              </a:pPr>
              <a:t>23/09/2020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8F0C-4A84-4BA8-808E-32029A8B90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68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A77F4-80A4-4882-A110-0957D904C123}" type="datetimeFigureOut">
              <a:rPr lang="pt-BR"/>
              <a:pPr>
                <a:defRPr/>
              </a:pPr>
              <a:t>23/09/2020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B88A-40B7-4543-9A71-F8DA0B47A7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89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5C3F-4072-4FED-9763-D23FDDF2F396}" type="datetimeFigureOut">
              <a:rPr lang="pt-BR"/>
              <a:pPr>
                <a:defRPr/>
              </a:pPr>
              <a:t>23/09/2020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68C6-E668-455A-A16B-806D73885D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76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BA21-AEAC-4A0D-945A-CDE52C81CD28}" type="datetimeFigureOut">
              <a:rPr lang="pt-BR"/>
              <a:pPr>
                <a:defRPr/>
              </a:pPr>
              <a:t>23/09/2020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C8A1-7E0E-4F54-BD5E-90D4BA040C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20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2524-5287-479D-AAD5-7314EE064B9E}" type="datetimeFigureOut">
              <a:rPr lang="pt-BR"/>
              <a:pPr>
                <a:defRPr/>
              </a:pPr>
              <a:t>23/09/2020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FC64-43E5-4CAE-A072-312EA51993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83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DAE7-3731-43E2-A5AD-327CFD18DB99}" type="datetimeFigureOut">
              <a:rPr lang="pt-BR"/>
              <a:pPr>
                <a:defRPr/>
              </a:pPr>
              <a:t>23/09/2020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2F54-E357-450C-9368-7731C35A65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19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4C97-8D1C-4055-B503-5DEF060735D9}" type="datetimeFigureOut">
              <a:rPr lang="pt-BR"/>
              <a:pPr>
                <a:defRPr/>
              </a:pPr>
              <a:t>23/09/2020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76B4-63BF-4E06-9DB9-BD8A54E853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85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E4F3-FAC8-4B06-947E-CDA160F811CE}" type="datetimeFigureOut">
              <a:rPr lang="pt-BR"/>
              <a:pPr>
                <a:defRPr/>
              </a:pPr>
              <a:t>23/09/2020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7E3F-3C13-45A0-A835-2DE4D9CE51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8F29-9EDA-46BE-A5AB-7E6CFD85738A}" type="datetimeFigureOut">
              <a:rPr lang="pt-BR"/>
              <a:pPr>
                <a:defRPr/>
              </a:pPr>
              <a:t>23/09/2020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A0BA-2252-4E39-BFF0-C7B9B8B366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18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7D47-6592-440E-8236-384197DD0768}" type="datetimeFigureOut">
              <a:rPr lang="pt-BR"/>
              <a:pPr>
                <a:defRPr/>
              </a:pPr>
              <a:t>23/09/2020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44AC-C67E-47BB-9693-C5E547846A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37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rtlCol="0">
            <a:normAutofit/>
          </a:bodyPr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EEC16-B6D9-4950-95A1-AAA418CD1CDE}" type="datetimeFigureOut">
              <a:rPr lang="pt-BR"/>
              <a:pPr>
                <a:defRPr/>
              </a:pPr>
              <a:t>23/09/2020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64D7-97E3-4044-9977-FFC4DC23D2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8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27263" y="2300288"/>
            <a:ext cx="27944762" cy="835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7263" y="11499850"/>
            <a:ext cx="27944762" cy="274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628796" eaLnBrk="1" fontAlgn="auto" hangingPunct="1">
              <a:spcBef>
                <a:spcPts val="0"/>
              </a:spcBef>
              <a:spcAft>
                <a:spcPts val="0"/>
              </a:spcAft>
              <a:defRPr sz="42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AD32BD-778A-4CD3-989F-3D92997F997F}" type="datetimeFigureOut">
              <a:rPr lang="pt-BR"/>
              <a:pPr>
                <a:defRPr/>
              </a:pPr>
              <a:t>23/09/2020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28796" eaLnBrk="1" fontAlgn="auto" hangingPunct="1">
              <a:spcBef>
                <a:spcPts val="0"/>
              </a:spcBef>
              <a:spcAft>
                <a:spcPts val="0"/>
              </a:spcAft>
              <a:defRPr sz="42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628796" eaLnBrk="1" fontAlgn="auto" hangingPunct="1">
              <a:spcBef>
                <a:spcPts val="0"/>
              </a:spcBef>
              <a:spcAft>
                <a:spcPts val="0"/>
              </a:spcAft>
              <a:defRPr sz="42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E57B08-7705-47A5-8E6A-9CAC17BFD3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2pPr>
      <a:lvl3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3pPr>
      <a:lvl4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4pPr>
      <a:lvl5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809625" indent="-809625" algn="l" defTabSz="3238500" rtl="0" eaLnBrk="0" fontAlgn="base" hangingPunct="0">
        <a:lnSpc>
          <a:spcPct val="90000"/>
        </a:lnSpc>
        <a:spcBef>
          <a:spcPts val="3538"/>
        </a:spcBef>
        <a:spcAft>
          <a:spcPct val="0"/>
        </a:spcAft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428875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049713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68963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88213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084263" y="11411170"/>
            <a:ext cx="14420850" cy="974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28796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Introdução </a:t>
            </a:r>
          </a:p>
        </p:txBody>
      </p:sp>
      <p:sp>
        <p:nvSpPr>
          <p:cNvPr id="2055" name="Retângulo 15"/>
          <p:cNvSpPr>
            <a:spLocks noChangeArrowheads="1"/>
          </p:cNvSpPr>
          <p:nvPr/>
        </p:nvSpPr>
        <p:spPr bwMode="auto">
          <a:xfrm>
            <a:off x="1065213" y="12640025"/>
            <a:ext cx="144399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627438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627438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627438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627438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eaLnBrk="1"/>
            <a:r>
              <a:rPr lang="pt-BR" sz="4800" dirty="0" smtClean="0"/>
              <a:t> 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Estratégia Saúde da Família necessita de uma maior articulação entre os preceitos legais e as concepções teóricas sobre o trabalho em equipe.</a:t>
            </a:r>
            <a:endParaRPr lang="pt-BR" sz="5000" b="1" dirty="0" smtClean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eaLnBrk="1"/>
            <a:r>
              <a:rPr lang="pt-BR" altLang="pt-BR" sz="4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sz="4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/>
            <a:endParaRPr lang="pt-BR" altLang="pt-BR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/>
            <a:endParaRPr lang="pt-BR" altLang="pt-BR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024732" y="20696538"/>
            <a:ext cx="14419262" cy="973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28796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Metodologia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6845756" y="30781608"/>
            <a:ext cx="14484350" cy="976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28796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" name="Retângulo 20"/>
          <p:cNvSpPr>
            <a:spLocks noChangeArrowheads="1"/>
          </p:cNvSpPr>
          <p:nvPr/>
        </p:nvSpPr>
        <p:spPr bwMode="auto">
          <a:xfrm>
            <a:off x="17114259" y="31761690"/>
            <a:ext cx="1451768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627438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627438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627438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627438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/>
            <a:r>
              <a:rPr lang="pt-BR" altLang="pt-BR" sz="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Essa técnica foi adequada para a vivência sobre “trabalho em equipe”, sendo uma importante ferramenta a ser aplicada em processos de ensino-aprendizagem sobre o trabalho em equipe para os futuros profissionais que poderão estar inseridos em uma equipe multiprofissional da Atenção Primária</a:t>
            </a:r>
            <a:r>
              <a:rPr lang="pt-BR" altLang="pt-BR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6910843" y="11411169"/>
            <a:ext cx="14419263" cy="974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28796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6810831" y="36530687"/>
            <a:ext cx="14519275" cy="974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28796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pt-BR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Referências</a:t>
            </a:r>
            <a:endParaRPr lang="pt-BR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900113" y="15242310"/>
            <a:ext cx="14420850" cy="974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28796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2065" name="CaixaDeTexto 4"/>
          <p:cNvSpPr txBox="1">
            <a:spLocks noChangeArrowheads="1"/>
          </p:cNvSpPr>
          <p:nvPr/>
        </p:nvSpPr>
        <p:spPr bwMode="auto">
          <a:xfrm>
            <a:off x="5127625" y="26750963"/>
            <a:ext cx="184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/>
          </a:p>
          <a:p>
            <a:endParaRPr lang="pt-BR" altLang="pt-BR"/>
          </a:p>
        </p:txBody>
      </p:sp>
      <p:sp>
        <p:nvSpPr>
          <p:cNvPr id="2066" name="CaixaDeTexto 5"/>
          <p:cNvSpPr txBox="1">
            <a:spLocks noChangeArrowheads="1"/>
          </p:cNvSpPr>
          <p:nvPr/>
        </p:nvSpPr>
        <p:spPr bwMode="auto">
          <a:xfrm>
            <a:off x="1051719" y="16402445"/>
            <a:ext cx="1439227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Relatar a experiência vivenciada pelos discentes do Curso de Fisioterapia da UNIFAL na disciplina de Fisioterapia em Saúde Coletiva com o uso da técnica de modelagem com massa como estratégia de aprendizado sobre trabalho em equipe</a:t>
            </a:r>
            <a:r>
              <a:rPr lang="pt-BR" altLang="pt-BR" sz="4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BR" altLang="pt-BR" sz="4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72" name="CaixaDeTexto 4"/>
          <p:cNvSpPr txBox="1">
            <a:spLocks noChangeArrowheads="1"/>
          </p:cNvSpPr>
          <p:nvPr/>
        </p:nvSpPr>
        <p:spPr bwMode="auto">
          <a:xfrm>
            <a:off x="1364630" y="35512442"/>
            <a:ext cx="542965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en-US" alt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pt-BR" alt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3" name="CaixaDeTexto 30"/>
          <p:cNvSpPr txBox="1">
            <a:spLocks noChangeArrowheads="1"/>
          </p:cNvSpPr>
          <p:nvPr/>
        </p:nvSpPr>
        <p:spPr bwMode="auto">
          <a:xfrm>
            <a:off x="8965991" y="35412514"/>
            <a:ext cx="55387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en-US" alt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pt-BR" alt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5" name="CaixaDeTexto 31"/>
          <p:cNvSpPr txBox="1">
            <a:spLocks noChangeArrowheads="1"/>
          </p:cNvSpPr>
          <p:nvPr/>
        </p:nvSpPr>
        <p:spPr bwMode="auto">
          <a:xfrm>
            <a:off x="16199288" y="23809271"/>
            <a:ext cx="93652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pt-B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en-US" alt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pt-BR" alt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2" y="-83344"/>
            <a:ext cx="324000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900113" y="6646485"/>
            <a:ext cx="302847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600" b="1" dirty="0" smtClean="0"/>
              <a:t>USO DA TÉCNICA DE MODELAGEM NO APRENDIZADO SOBRE TRABALHO EM EQUIPE NA ESTRATÉGIA SAÚDE DA FAMÍLIA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58877" y="21920578"/>
            <a:ext cx="14346236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5000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Relato de experiência conduzida pelo professor, com divisão da turma de 23 alunos em quatro grupos – A, B, C e D. Cada componente do Grupo A recebeu separadamente uma cartela, contendo o nome de um membro do corpo e em seguida foram orientados quanto a realização da tarefa. Os componentes do Grupo B, C e D foram organizados em círculo. Em seguida distribuiu-se as cartelas contendo as mesmas informações para a realização das tarefas. No entanto, esse grupo conhecia o objetivo final que era a “produção de um boneco”.</a:t>
            </a:r>
            <a:endParaRPr lang="pt-BR" sz="50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910843" y="12524677"/>
            <a:ext cx="142573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pt-BR" sz="5000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 Grupo A produziu um boneco disforme e assimétrico como resultado da modelagem de forma fragmentada. O Grupo B, C e D apresentou  um boneco simétrico e harmonioso devido à existência de comunicação, planejamento, liderança, organização, ajuda, união, divisão de tarefas, interação e trabalho em equipe, visando alcançar um objetivo final comum e conhecido pelos integrantes. </a:t>
            </a:r>
            <a:endParaRPr lang="pt-BR" sz="50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114259" y="37665744"/>
            <a:ext cx="1438830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BRASIL. Ministério da Saúde. Portaria n. 2488, de 21 de outubro de 2011. Brasília, DF: MS, 2011.</a:t>
            </a:r>
          </a:p>
          <a:p>
            <a:pPr algn="just"/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FIGUEIREDO, N. M. A. et al. Representações do corpo incompleto (sem sexo e sem sentidos): Experiência em Modelagem na Formação em Enfermagem. </a:t>
            </a:r>
            <a:r>
              <a:rPr lang="pt-BR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Enfermería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Comunitaria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(rev. digital), v. 4, p. 1-7, 2008.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505113" y="9015535"/>
            <a:ext cx="159974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600" dirty="0" smtClean="0"/>
              <a:t>Isabella Tirado Freire Lopes (UNIFAL-MG)</a:t>
            </a:r>
            <a:endParaRPr lang="pt-BR" sz="6600" dirty="0"/>
          </a:p>
          <a:p>
            <a:pPr algn="r"/>
            <a:r>
              <a:rPr lang="pt-BR" sz="6600" dirty="0" smtClean="0"/>
              <a:t>Anderson Martins Silva (UNIFAL-MG)</a:t>
            </a:r>
            <a:endParaRPr lang="pt-BR" sz="6600" dirty="0"/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1" y="30588986"/>
            <a:ext cx="6556680" cy="491751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77" y="30588986"/>
            <a:ext cx="6861729" cy="4917510"/>
          </a:xfrm>
          <a:prstGeom prst="rect">
            <a:avLst/>
          </a:prstGeom>
        </p:spPr>
      </p:pic>
      <p:pic>
        <p:nvPicPr>
          <p:cNvPr id="39" name="Espaço Reservado para Conteúdo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314" y="36834187"/>
            <a:ext cx="6599396" cy="502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78" y="36807865"/>
            <a:ext cx="6861728" cy="496091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914762" y="41744513"/>
            <a:ext cx="24112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C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436303" y="41768774"/>
            <a:ext cx="24465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pt-BR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en-US" alt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pt-BR" sz="5000" dirty="0"/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797" y="18873678"/>
            <a:ext cx="5174241" cy="5107155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929" y="18848740"/>
            <a:ext cx="4841624" cy="5028799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844" y="24884593"/>
            <a:ext cx="5803594" cy="5205784"/>
          </a:xfrm>
          <a:prstGeom prst="rect">
            <a:avLst/>
          </a:prstGeom>
        </p:spPr>
      </p:pic>
      <p:pic>
        <p:nvPicPr>
          <p:cNvPr id="34" name="Picture 6" descr="https://lh3.googleusercontent.com/OCZUp8duUC6OxcrMn0EQganOUucYj0Yvdg0VhdZi2snCLNJ1I9C4JgfGrS1ZW-VME7wKAlZWC3Xz1mJkuE8EgWbGhPZfm9w-N2RnDkDL0u7vAJicfNCv04-km63exyVE_x7EW7uf0BPz4n6GdjuAHrCAEwtxHX9aU2LcF9c9gk5xiEKvgKeARZJgWrkmo8aOE0UNrx3zIz2d2DcsIEJH7Ihl1yrWehfIgZHQJbTeo9TUwKfOnsZ36hdLvNDFSKKZinNvEUpjKYBcNxSupSEFZKQAYwdkaFMjuifYQnQZfjF5vDCb8-5Zl7WF8ZmGjWATUqsggaJGhKl028rFRAwtP5u9XPgteVkzmdfMXUsM1vQ-yBSvCF9jB5QSdBZyd2jARYTb8pkzllbWPslpmeUX1yK4ROgzXr5Te0fzEokecO6S1RxYlLQUvLqlpxJyROVPNETw9Ico7CSjuVSZHVL2thnrNG5n4iDP_yOnAHxF0NcX4ZxYKu7OZorz4804rMXXfWkCYxdgL6ySS95jIcNyAX1Lsg6-roZY8YkVOwaD_FvVDGLtBd0v1fFjLBSapBpnfL89sHqYEJHSimPFN2h5ZZAU2_DGWIGuSbt4Hv1TFH_iT9ATN0D_JotX5KZKiUEaCyMB3FT7U473SJcBsrTvxVikiNM8RSpXVmgVZuKJPxN90D5IvG04-7ajS0Aq_sE=w768-h576-no?authuser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357" y="24884592"/>
            <a:ext cx="5825167" cy="520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ixaDeTexto 30"/>
          <p:cNvSpPr txBox="1">
            <a:spLocks noChangeArrowheads="1"/>
          </p:cNvSpPr>
          <p:nvPr/>
        </p:nvSpPr>
        <p:spPr bwMode="auto">
          <a:xfrm>
            <a:off x="25100392" y="23713544"/>
            <a:ext cx="55387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en-US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pt-BR" alt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20087733" y="29993631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C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6873811" y="29954406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pt-B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en-US" alt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pt-BR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408</Words>
  <Application>Microsoft Office PowerPoint</Application>
  <PresentationFormat>Personalizar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Anderson Martins</cp:lastModifiedBy>
  <cp:revision>53</cp:revision>
  <dcterms:created xsi:type="dcterms:W3CDTF">2016-05-16T11:26:10Z</dcterms:created>
  <dcterms:modified xsi:type="dcterms:W3CDTF">2020-09-23T19:53:32Z</dcterms:modified>
</cp:coreProperties>
</file>