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334" y="144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almares.gov.br/?page_id=375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689987" y="7143749"/>
            <a:ext cx="23732613" cy="2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5400" b="1" dirty="0"/>
              <a:t>SABERES E PRÁTICAS TRADICIONAIS</a:t>
            </a:r>
            <a:r>
              <a:rPr lang="pt-BR" sz="5400" dirty="0"/>
              <a:t>: um hibridismo de possibilidades de cura (cuidado) em comunidades quilombolas do Maranhão</a:t>
            </a:r>
            <a:endParaRPr sz="34400" b="1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16556293" y="9574528"/>
            <a:ext cx="15045813" cy="2047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Raimundo </a:t>
            </a:r>
            <a:r>
              <a:rPr lang="pt-BR" sz="2800" dirty="0" err="1" smtClean="0"/>
              <a:t>Luis</a:t>
            </a:r>
            <a:r>
              <a:rPr lang="pt-BR" sz="2800" dirty="0" smtClean="0"/>
              <a:t> Silva Cardoso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/>
              <a:t>Enfermeiro da Universidade Federal do Maranhão</a:t>
            </a:r>
            <a:endParaRPr lang="pt-BR" sz="2800" dirty="0"/>
          </a:p>
          <a:p>
            <a:pPr lvl="0" algn="r"/>
            <a:r>
              <a:rPr lang="pt-BR" sz="2800" dirty="0"/>
              <a:t>Joyce </a:t>
            </a:r>
            <a:r>
              <a:rPr lang="pt-BR" sz="2800" dirty="0" err="1"/>
              <a:t>Veceli</a:t>
            </a:r>
            <a:r>
              <a:rPr lang="pt-BR" sz="2800" dirty="0"/>
              <a:t> Barros da Silva </a:t>
            </a:r>
            <a:endParaRPr lang="pt-BR" sz="2800" dirty="0" smtClean="0"/>
          </a:p>
          <a:p>
            <a:pPr lvl="0" algn="r"/>
            <a:r>
              <a:rPr lang="pt-BR" sz="2800" dirty="0"/>
              <a:t>Acadêmica de Enfermagem da Universidade Federal do </a:t>
            </a:r>
            <a:r>
              <a:rPr lang="pt-BR" sz="2800" dirty="0" smtClean="0"/>
              <a:t>Maranhão</a:t>
            </a:r>
            <a:endParaRPr sz="28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2032573" y="11692272"/>
            <a:ext cx="29047440" cy="3082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5000" b="1" dirty="0" smtClean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Times New Roman"/>
              </a:rPr>
              <a:t>Introdução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 Maranhão é o estado da federação com o maior número de comunidades quilombolas, 839 </a:t>
            </a:r>
            <a:r>
              <a:rPr lang="pt-BR" sz="5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comunidades (</a:t>
            </a:r>
            <a:r>
              <a:rPr lang="pt-BR" sz="5400" dirty="0" smtClean="0"/>
              <a:t>FCP, 2020)</a:t>
            </a:r>
            <a:r>
              <a:rPr lang="pt-BR" sz="5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Nesses territórios é comum o atendimento da demanda assistencialista de saúde pelas práticas de pajelança e de cura – herança da ancestralidade indígena e africana –, de parteiras (os) e de benzedeiras (os</a:t>
            </a:r>
            <a:r>
              <a:rPr lang="pt-BR" sz="5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 (ARAUJO, 2017; CARDOSO, 2018; VARGA, 2018; MOTA, 2009). </a:t>
            </a:r>
            <a:endParaRPr lang="pt-BR" sz="50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5000" b="1" dirty="0" smtClean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Times New Roman"/>
              </a:rPr>
              <a:t>Objetivo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pt-BR" sz="5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ompreender </a:t>
            </a: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as práticas híbridas da medicina tradicional herdadas pelos antepassados indígenas e negros africanos, como a pajelança, desenvolvidas nas comunidades rurais, indígenas e quilombolas no interior do estado do Maranhão</a:t>
            </a:r>
            <a:endParaRPr sz="5000" b="1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ahoma" panose="020B0604030504040204" pitchFamily="34" charset="0"/>
              <a:cs typeface="Tahoma" panose="020B0604030504040204" pitchFamily="34" charset="0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5000" b="1" dirty="0" smtClean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Times New Roman"/>
              </a:rPr>
              <a:t>Método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pt-BR" sz="5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elato </a:t>
            </a: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 experiência oriundo do acompanhamento das escutas territoriais sobre saúde da população negra durante as atividades desenvolvidas durante o ano de 2017 do projeto de pesquisa “Vulnerabilidade às DST/AIDS e hepatites virais em comunidades de remanescente de quilombo na Macrorregião de saúde de Pinheiro – MA”, realizado pelo  </a:t>
            </a:r>
            <a:r>
              <a:rPr lang="pt-BR" sz="50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NuRuNI</a:t>
            </a: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e com financiamento da </a:t>
            </a:r>
            <a:r>
              <a:rPr lang="pt-BR" sz="5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FAPEMA.</a:t>
            </a:r>
            <a:endParaRPr sz="5000" b="1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ahoma" panose="020B0604030504040204" pitchFamily="34" charset="0"/>
              <a:cs typeface="Tahoma" panose="020B0604030504040204" pitchFamily="34" charset="0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5000" b="1" dirty="0" smtClean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Times New Roman"/>
              </a:rPr>
              <a:t>Resultados</a:t>
            </a:r>
          </a:p>
          <a:p>
            <a:pPr marL="685800" lvl="0" indent="-6858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pt-BR" sz="5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alta </a:t>
            </a: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 diálogo entre a equipe de profissionais de saúde, em especial da atenção básica, e os agentes sociais promotores de práticas tradicionais de cura nos territórios, como pajés, lideranças, simpatizantes e adeptos de terreiros, </a:t>
            </a:r>
            <a:r>
              <a:rPr lang="pt-BR" sz="50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benzendeiras</a:t>
            </a: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(os) e parteiras(os); </a:t>
            </a:r>
            <a:endParaRPr lang="pt-BR" sz="50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0" indent="-6858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pt-BR" sz="5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esvalorização </a:t>
            </a: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das práticas das parteiras tradicionais; </a:t>
            </a:r>
            <a:endParaRPr lang="pt-BR" sz="50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0" indent="-6858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pt-BR" sz="5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ntolerância </a:t>
            </a: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religiosa de alguns profissionais da atenção básica com adeptos e lideranças de terreiros. </a:t>
            </a:r>
            <a:endParaRPr sz="5000" b="1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ahoma" panose="020B0604030504040204" pitchFamily="34" charset="0"/>
              <a:cs typeface="Tahoma" panose="020B0604030504040204" pitchFamily="34" charset="0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5000" b="1" dirty="0" smtClean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Tahoma" panose="020B0604030504040204" pitchFamily="34" charset="0"/>
                <a:cs typeface="Tahoma" panose="020B0604030504040204" pitchFamily="34" charset="0"/>
                <a:sym typeface="Times New Roman"/>
              </a:rPr>
              <a:t>Conclusão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5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Necessária </a:t>
            </a:r>
            <a:r>
              <a:rPr lang="pt-BR" sz="5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 urgente a compreensão pelos profissionais de saúde, em especial da atenção básica, das práticas híbridas da medicina tradicional herdadas pelos antepassados indígenas e negros africanos, como a pajelança.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5000" b="1" dirty="0" smtClean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Times New Roman"/>
                <a:cs typeface="Times New Roman"/>
                <a:sym typeface="Times New Roman"/>
              </a:rPr>
              <a:t>Referências</a:t>
            </a:r>
          </a:p>
          <a:p>
            <a:endParaRPr lang="pt-BR" dirty="0"/>
          </a:p>
          <a:p>
            <a:r>
              <a:rPr lang="pt-BR" sz="3600" dirty="0"/>
              <a:t>ARAÚJO, Raimundo Inácio Souza. </a:t>
            </a:r>
            <a:r>
              <a:rPr lang="pt-BR" sz="3600" b="1" dirty="0"/>
              <a:t>O reino do encruzo</a:t>
            </a:r>
            <a:r>
              <a:rPr lang="pt-BR" sz="3600" dirty="0"/>
              <a:t>: história e memória das práticas de pajelança no Maranhão (1946-4988). 1ed. Belo Horizonte, MG: Editora Fino Traço, 2017.</a:t>
            </a:r>
          </a:p>
          <a:p>
            <a:r>
              <a:rPr lang="pt-BR" sz="3600" dirty="0" smtClean="0"/>
              <a:t>CARDOSO</a:t>
            </a:r>
            <a:r>
              <a:rPr lang="pt-BR" sz="3600" dirty="0"/>
              <a:t>, Raimundo </a:t>
            </a:r>
            <a:r>
              <a:rPr lang="pt-BR" sz="3600" dirty="0" err="1"/>
              <a:t>Luis</a:t>
            </a:r>
            <a:r>
              <a:rPr lang="pt-BR" sz="3600" dirty="0"/>
              <a:t> Silva Cardoso. </a:t>
            </a:r>
            <a:r>
              <a:rPr lang="pt-BR" sz="3600" b="1" dirty="0"/>
              <a:t>Vulnerabilidade às DST/AIDS e hepatites virais em comunidades de remanescentes de quilombo na Macrorregião de saúde de Pinheiro-</a:t>
            </a:r>
            <a:r>
              <a:rPr lang="pt-BR" sz="3600" b="1" dirty="0" err="1"/>
              <a:t>MA</a:t>
            </a:r>
            <a:r>
              <a:rPr lang="pt-BR" sz="3600" dirty="0" err="1"/>
              <a:t>.São</a:t>
            </a:r>
            <a:r>
              <a:rPr lang="pt-BR" sz="3600" dirty="0"/>
              <a:t> Luís: FAPEMA, 2018 (Relatório Técnico Final EDITAL FAPEMA Nº 6/2016 – IGUALDADE RACIAL).</a:t>
            </a:r>
            <a:endParaRPr lang="pt-BR" sz="3600" b="1" dirty="0"/>
          </a:p>
          <a:p>
            <a:r>
              <a:rPr lang="pt-BR" sz="3600" dirty="0" smtClean="0"/>
              <a:t>FUNDAÇÃO </a:t>
            </a:r>
            <a:r>
              <a:rPr lang="pt-BR" sz="3600" dirty="0"/>
              <a:t>CULTURAL PALMARES (FCP). Certificação Quilombola. Disponível em: </a:t>
            </a:r>
            <a:r>
              <a:rPr lang="pt-BR" sz="3600" u="sng" dirty="0">
                <a:hlinkClick r:id="rId4"/>
              </a:rPr>
              <a:t>http://www.palmares.gov.br/?Page_id=37551</a:t>
            </a:r>
            <a:r>
              <a:rPr lang="pt-BR" sz="3600" dirty="0"/>
              <a:t>. Acesso em 28/08/2020.</a:t>
            </a:r>
          </a:p>
          <a:p>
            <a:r>
              <a:rPr lang="pt-BR" sz="3600" dirty="0" smtClean="0"/>
              <a:t>MOTA</a:t>
            </a:r>
            <a:r>
              <a:rPr lang="pt-BR" sz="3600" dirty="0"/>
              <a:t>, Christiane. </a:t>
            </a:r>
            <a:r>
              <a:rPr lang="pt-BR" sz="3600" b="1" dirty="0"/>
              <a:t>Pajés, curadores e encantados</a:t>
            </a:r>
            <a:r>
              <a:rPr lang="pt-BR" sz="3600" dirty="0"/>
              <a:t>: pajelança na Baixada Maranhense. 1ªed. São </a:t>
            </a:r>
            <a:r>
              <a:rPr lang="pt-BR" sz="3600" dirty="0" err="1"/>
              <a:t>Luis-MA</a:t>
            </a:r>
            <a:r>
              <a:rPr lang="pt-BR" sz="3600" dirty="0"/>
              <a:t>: </a:t>
            </a:r>
            <a:r>
              <a:rPr lang="pt-BR" sz="3600" dirty="0" err="1"/>
              <a:t>Edufma</a:t>
            </a:r>
            <a:r>
              <a:rPr lang="pt-BR" sz="3600" dirty="0"/>
              <a:t>, 2009.</a:t>
            </a:r>
          </a:p>
          <a:p>
            <a:r>
              <a:rPr lang="pt-BR" sz="3600" dirty="0" smtClean="0"/>
              <a:t>VARGA</a:t>
            </a:r>
            <a:r>
              <a:rPr lang="pt-BR" sz="3600" dirty="0"/>
              <a:t>, </a:t>
            </a:r>
            <a:r>
              <a:rPr lang="pt-BR" sz="3600" dirty="0" err="1"/>
              <a:t>István</a:t>
            </a:r>
            <a:r>
              <a:rPr lang="pt-BR" sz="3600" dirty="0"/>
              <a:t> van </a:t>
            </a:r>
            <a:r>
              <a:rPr lang="pt-BR" sz="3600" dirty="0" err="1"/>
              <a:t>Duersen</a:t>
            </a:r>
            <a:r>
              <a:rPr lang="pt-BR" sz="3600" dirty="0"/>
              <a:t>. </a:t>
            </a:r>
            <a:r>
              <a:rPr lang="pt-BR" sz="3600" b="1" dirty="0"/>
              <a:t>Qualidade de vida e controle da hipertensão arterial em comunidades quilombolas, no Maranhão</a:t>
            </a:r>
            <a:r>
              <a:rPr lang="pt-BR" sz="3600" dirty="0"/>
              <a:t>. São Luís: FAPEMA, 2018 (Relatório Técnico Final EDITAL FAPEMA Nº 6/2015 – TECS – TECNOLOGIAS SOCIAIS</a:t>
            </a:r>
            <a:r>
              <a:rPr lang="pt-BR" sz="3600" dirty="0" smtClean="0"/>
              <a:t>).</a:t>
            </a:r>
            <a:endParaRPr lang="pt-BR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483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Wingdings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Raimundo Cardoso</dc:creator>
  <cp:lastModifiedBy>railu</cp:lastModifiedBy>
  <cp:revision>8</cp:revision>
  <dcterms:modified xsi:type="dcterms:W3CDTF">2020-10-06T14:23:33Z</dcterms:modified>
</cp:coreProperties>
</file>