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8" d="100"/>
          <a:sy n="28" d="100"/>
        </p:scale>
        <p:origin x="630" y="-4320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marL="914400" lvl="1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marL="1371600" lvl="2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marL="1828800" lvl="3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marL="2286000" lvl="4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marL="2743200" lvl="5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marL="3200400" lvl="6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marL="3657600" lvl="7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marL="4114800" lvl="8" indent="-685800">
              <a:lnSpc>
                <a:spcPct val="115000"/>
              </a:lnSpc>
              <a:spcBef>
                <a:spcPts val="8300"/>
              </a:spcBef>
              <a:spcAft>
                <a:spcPts val="830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400000" cy="632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024553" y="7543800"/>
            <a:ext cx="26939631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0" b="1" dirty="0"/>
              <a:t>CENTRAL DE MATERIAIS E ESTERILIZAÇÃO COMO SETOR DE CONTROLE DA COVID-19 NAS INSTITUIÇÕES DE SAÚDE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16840200" y="10134600"/>
            <a:ext cx="14782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 err="1"/>
              <a:t>Thayna</a:t>
            </a:r>
            <a:r>
              <a:rPr lang="pt-BR" sz="4000" dirty="0"/>
              <a:t> Mayara de Oliveira Araújo Moura[1]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/>
              <a:t>Luciana Karine de Abreu Oliveira[2]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/>
              <a:t>Joyce Soares e Silva[3]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 err="1"/>
              <a:t>Nisleide</a:t>
            </a:r>
            <a:r>
              <a:rPr lang="pt-BR" sz="4000" dirty="0"/>
              <a:t> Vanessa Pereira das Neves[4]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 err="1"/>
              <a:t>Rouslanny</a:t>
            </a:r>
            <a:r>
              <a:rPr lang="pt-BR" sz="4000" dirty="0"/>
              <a:t> Kelly Cipriano de Oliveira[5]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CC70D2A-8582-4C80-BF3E-360869E6D148}"/>
              </a:ext>
            </a:extLst>
          </p:cNvPr>
          <p:cNvSpPr txBox="1"/>
          <p:nvPr/>
        </p:nvSpPr>
        <p:spPr>
          <a:xfrm>
            <a:off x="3024553" y="13837052"/>
            <a:ext cx="28598447" cy="28058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aseline="30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[1] </a:t>
            </a:r>
            <a:r>
              <a:rPr lang="pt-BR" sz="2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Enfermeira. Especialista em Gestão Hospitalar e Qualidade em Serviços de Saúde. Universidade Federal do Piauí. Teresina, PI, Brasil. </a:t>
            </a:r>
            <a:r>
              <a:rPr lang="pt-BR" sz="28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Email</a:t>
            </a:r>
            <a:r>
              <a:rPr lang="pt-BR" sz="2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: thaynaoliveirade@gmail.com</a:t>
            </a:r>
          </a:p>
          <a:p>
            <a:r>
              <a:rPr lang="pt-BR" sz="2800" baseline="30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[2] </a:t>
            </a:r>
            <a:r>
              <a:rPr lang="pt-BR" sz="2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Graduanda do Curso de Enfermagem da Universidade Federal do Piauí. Iniciação Científica Voluntária (ICV) em Afastamentos laborais motivados por síndromes comportamentais associadas a disfunções fisiológicas e a fatores físicos. </a:t>
            </a:r>
            <a:endParaRPr lang="pt-BR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pt-BR" sz="2800" baseline="30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[3] </a:t>
            </a:r>
            <a:r>
              <a:rPr lang="pt-BR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Enfermeira. Mestranda do Programa de Pós-graduação em Enfermagem da Universidade Federal do Piauí. Bolsista CAPES/CNPq. Teresina, PI, Brasil. </a:t>
            </a:r>
            <a:endParaRPr lang="pt-BR" sz="2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pt-BR" sz="2800" baseline="30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[4] </a:t>
            </a:r>
            <a:r>
              <a:rPr lang="pt-BR" sz="2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Enfermeira. Mestranda do Programa de Pós-graduação em Enfermagem da Universidade Federal do Piauí. Teresina, PI, Brasil. </a:t>
            </a:r>
          </a:p>
          <a:p>
            <a:r>
              <a:rPr lang="pt-BR" sz="2800" baseline="30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[5] </a:t>
            </a:r>
            <a:r>
              <a:rPr lang="pt-BR" sz="2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Enfermeira. Mestranda do Programa de Pós-graduação em Enfermagem da Universidade Federal do Piauí. Teresina, PI, Brasil.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A220921-87B9-49BA-9015-F10F7884332E}"/>
              </a:ext>
            </a:extLst>
          </p:cNvPr>
          <p:cNvSpPr txBox="1"/>
          <p:nvPr/>
        </p:nvSpPr>
        <p:spPr>
          <a:xfrm>
            <a:off x="3024553" y="17641742"/>
            <a:ext cx="573258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6000" b="1" dirty="0">
                <a:effectLst/>
                <a:latin typeface="+mj-lt"/>
                <a:ea typeface="Calibri" panose="020F0502020204030204" pitchFamily="34" charset="0"/>
              </a:rPr>
              <a:t>INTRODUÇÃO</a:t>
            </a:r>
            <a:endParaRPr lang="pt-BR" sz="6000" dirty="0">
              <a:latin typeface="+mj-lt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FB18C8F-7994-4D13-9F63-1DF2C4B88211}"/>
              </a:ext>
            </a:extLst>
          </p:cNvPr>
          <p:cNvSpPr txBox="1"/>
          <p:nvPr/>
        </p:nvSpPr>
        <p:spPr>
          <a:xfrm>
            <a:off x="3024553" y="28199765"/>
            <a:ext cx="573258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6000" b="1" dirty="0">
                <a:effectLst/>
                <a:latin typeface="+mj-lt"/>
                <a:ea typeface="Calibri" panose="020F0502020204030204" pitchFamily="34" charset="0"/>
              </a:rPr>
              <a:t>OBJETIVO</a:t>
            </a:r>
            <a:endParaRPr lang="pt-BR" sz="6000" dirty="0">
              <a:latin typeface="+mj-lt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48D306C-9B28-4F28-A644-BC2D99F835C9}"/>
              </a:ext>
            </a:extLst>
          </p:cNvPr>
          <p:cNvSpPr txBox="1"/>
          <p:nvPr/>
        </p:nvSpPr>
        <p:spPr>
          <a:xfrm>
            <a:off x="3006968" y="32255954"/>
            <a:ext cx="67173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6000" b="1" dirty="0">
                <a:effectLst/>
                <a:latin typeface="+mj-lt"/>
                <a:ea typeface="Calibri" panose="020F0502020204030204" pitchFamily="34" charset="0"/>
              </a:rPr>
              <a:t>METODOLOGIA</a:t>
            </a:r>
            <a:endParaRPr lang="pt-BR" sz="6000" dirty="0">
              <a:latin typeface="+mj-lt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94806CF-B03E-4085-9C36-5913FC9AA431}"/>
              </a:ext>
            </a:extLst>
          </p:cNvPr>
          <p:cNvSpPr txBox="1"/>
          <p:nvPr/>
        </p:nvSpPr>
        <p:spPr>
          <a:xfrm>
            <a:off x="3006968" y="18897080"/>
            <a:ext cx="13167947" cy="89562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4800" dirty="0">
                <a:effectLst/>
                <a:latin typeface="+mj-lt"/>
                <a:ea typeface="Calibri" panose="020F0502020204030204" pitchFamily="34" charset="0"/>
              </a:rPr>
              <a:t>A globalização gerou um grande fluxo de pessoas e mercadorias ao redor do mundo e essa facilidade por outro lado leva a disseminação de enfermidades. Atualmente vive-se, no mundo, uma pandemia causada pela covid-19. A transmissão ocorre por inalação de gotículas e aerossóis ou por contato com superfícies contaminadas. Em vista disso, observa-se a importância da Central de Materiais e Esterilização (CME) durante este período para reduzir a propagação deste vírus.</a:t>
            </a:r>
            <a:endParaRPr lang="pt-BR" sz="4800" dirty="0">
              <a:latin typeface="+mj-lt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E0DE487-2A91-47DA-877A-1C5F46B9ED43}"/>
              </a:ext>
            </a:extLst>
          </p:cNvPr>
          <p:cNvSpPr txBox="1"/>
          <p:nvPr/>
        </p:nvSpPr>
        <p:spPr>
          <a:xfrm>
            <a:off x="3006968" y="29561815"/>
            <a:ext cx="1316794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800" dirty="0">
                <a:effectLst/>
                <a:latin typeface="+mj-lt"/>
                <a:ea typeface="Calibri" panose="020F0502020204030204" pitchFamily="34" charset="0"/>
              </a:rPr>
              <a:t>Relatar a experiência de enfermeiros que atuaram na CME durante a pandemia por covid-19.</a:t>
            </a:r>
            <a:endParaRPr lang="pt-BR" sz="4800" dirty="0">
              <a:latin typeface="+mj-lt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FAEC849-9B4B-4429-857E-3DC84716B17F}"/>
              </a:ext>
            </a:extLst>
          </p:cNvPr>
          <p:cNvSpPr txBox="1"/>
          <p:nvPr/>
        </p:nvSpPr>
        <p:spPr>
          <a:xfrm>
            <a:off x="3006968" y="33657432"/>
            <a:ext cx="13833232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>
                <a:latin typeface="+mj-lt"/>
              </a:rPr>
              <a:t>Trata-se de um relato de experiência;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>
                <a:latin typeface="+mj-lt"/>
              </a:rPr>
              <a:t>Participantes: Enfermeiras;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>
                <a:latin typeface="+mj-lt"/>
              </a:rPr>
              <a:t>Local: </a:t>
            </a:r>
            <a:r>
              <a:rPr lang="pt-BR" sz="4800" dirty="0" err="1">
                <a:latin typeface="+mj-lt"/>
              </a:rPr>
              <a:t>CMEs</a:t>
            </a:r>
            <a:r>
              <a:rPr lang="pt-BR" sz="4800" dirty="0">
                <a:latin typeface="+mj-lt"/>
              </a:rPr>
              <a:t> do Nordeste Brasileiro;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>
                <a:latin typeface="+mj-lt"/>
              </a:rPr>
              <a:t>Período: Setembro de 2020;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>
                <a:latin typeface="+mj-lt"/>
              </a:rPr>
              <a:t>Coleta e análise dos dados ocorreu por meio das observações e experiências vivenciadas, além de descritivos de relatos realizados.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>
                <a:latin typeface="+mj-lt"/>
              </a:rPr>
              <a:t>Aspectos Éticos: Por tratar-se de um relato de experiência não foi preciso aprovação do Comitê de Ética em Pesquisa.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6943DC7-B1E3-43BE-BE60-89230D62A23E}"/>
              </a:ext>
            </a:extLst>
          </p:cNvPr>
          <p:cNvSpPr txBox="1"/>
          <p:nvPr/>
        </p:nvSpPr>
        <p:spPr>
          <a:xfrm>
            <a:off x="18499015" y="17653372"/>
            <a:ext cx="573258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6000" b="1" dirty="0">
                <a:effectLst/>
                <a:latin typeface="+mj-lt"/>
                <a:ea typeface="Calibri" panose="020F0502020204030204" pitchFamily="34" charset="0"/>
              </a:rPr>
              <a:t>RESULTADOS</a:t>
            </a:r>
            <a:endParaRPr lang="pt-BR" sz="6000" dirty="0">
              <a:latin typeface="+mj-lt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42400AA2-1D53-486E-BC56-5FF1119FD1F7}"/>
              </a:ext>
            </a:extLst>
          </p:cNvPr>
          <p:cNvSpPr txBox="1"/>
          <p:nvPr/>
        </p:nvSpPr>
        <p:spPr>
          <a:xfrm>
            <a:off x="17323776" y="18867674"/>
            <a:ext cx="13167947" cy="13388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4800" dirty="0">
                <a:effectLst/>
                <a:latin typeface="+mj-lt"/>
                <a:ea typeface="Calibri" panose="020F0502020204030204" pitchFamily="34" charset="0"/>
              </a:rPr>
              <a:t>O trabalho da CME corresponde ao</a:t>
            </a:r>
            <a:r>
              <a:rPr lang="pt-BR" sz="4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800" dirty="0">
                <a:effectLst/>
                <a:latin typeface="+mj-lt"/>
                <a:ea typeface="Calibri" panose="020F0502020204030204" pitchFamily="34" charset="0"/>
              </a:rPr>
              <a:t>planejamento, coordenação, execução além de supervisão e avaliação de todas as etapas de limpeza, desinfecção, embalagem, esterilização e armazenamento de artigos hospitalares. A CME é essencial para o controle da covid-19, ao passo que todos os materiais e produtos necessários a uma assistência em saúde segura precisam ser processados por este setor. Durante o período da pandemia houveram desafios a serem superados, visto que o fluxo de atendimento aos materiais a serem processados e esterilizados passaram por revisão a fim de serem mais criteriosos. Dessa forma, os materiais desinfectados e esterilizados ao final do processamento apresentavam-se seguros para uma assistência adequada. </a:t>
            </a:r>
            <a:endParaRPr lang="pt-BR" sz="4800" dirty="0">
              <a:latin typeface="+mj-lt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46C1CB3-C2FB-4D34-AEB7-DB3CD00C316D}"/>
              </a:ext>
            </a:extLst>
          </p:cNvPr>
          <p:cNvSpPr txBox="1"/>
          <p:nvPr/>
        </p:nvSpPr>
        <p:spPr>
          <a:xfrm>
            <a:off x="17323776" y="32558206"/>
            <a:ext cx="113039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6000" b="1" dirty="0">
                <a:effectLst/>
                <a:latin typeface="+mj-lt"/>
                <a:ea typeface="Calibri" panose="020F0502020204030204" pitchFamily="34" charset="0"/>
              </a:rPr>
              <a:t>CONSIDERAÇÕES FINAIS</a:t>
            </a:r>
            <a:endParaRPr lang="pt-BR" sz="6000" dirty="0">
              <a:latin typeface="+mj-lt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40099E7B-985F-43A1-AB60-FA745E5AD64A}"/>
              </a:ext>
            </a:extLst>
          </p:cNvPr>
          <p:cNvSpPr txBox="1"/>
          <p:nvPr/>
        </p:nvSpPr>
        <p:spPr>
          <a:xfrm>
            <a:off x="17323776" y="33876121"/>
            <a:ext cx="13167947" cy="4267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4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CME executa um trabalho indireto e essencial ao paciente permitindo-lhe que sejam utilizados utensílios hospitalares cuja desinfecção e esterilização eficiente e de qualidade impede a disseminação da covid-19.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D2C54EEE-FB51-46FF-96D6-E7A44DE0C661}"/>
              </a:ext>
            </a:extLst>
          </p:cNvPr>
          <p:cNvSpPr txBox="1"/>
          <p:nvPr/>
        </p:nvSpPr>
        <p:spPr>
          <a:xfrm>
            <a:off x="17323776" y="38360314"/>
            <a:ext cx="113039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6000" b="1" dirty="0">
                <a:latin typeface="+mj-lt"/>
              </a:rPr>
              <a:t>REFERÊNCIAS</a:t>
            </a:r>
            <a:endParaRPr lang="pt-BR" sz="6000" dirty="0">
              <a:latin typeface="+mj-lt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FD46D18C-10C6-4C43-AB78-C460B8EF1465}"/>
              </a:ext>
            </a:extLst>
          </p:cNvPr>
          <p:cNvSpPr txBox="1"/>
          <p:nvPr/>
        </p:nvSpPr>
        <p:spPr>
          <a:xfrm>
            <a:off x="17323776" y="39461901"/>
            <a:ext cx="13167948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600" dirty="0"/>
              <a:t>SANCHEZ, M.L.; SILVEIRA, R.S.; FIGUEIREDO, P.P. et al. ESTRATÉGIAS QUE CONTRIBUEM PARA A VISIBILIDADE DO TRABALHO DO ENFERMEIRO NA CENTRAL DE MATERIAL E ESTERILIZAÇÃO. Texto &amp; Contexto Enfermagem, v.27, n.1, p.e6530015, 2018.</a:t>
            </a:r>
          </a:p>
          <a:p>
            <a:r>
              <a:rPr lang="pt-BR" sz="2600" dirty="0"/>
              <a:t>GOMES, G.G.C.; BISCO, N.C.B.; PAULO, M.F. et al. Perfil epidemiológico da Nova Doença Infecciosa do </a:t>
            </a:r>
            <a:r>
              <a:rPr lang="pt-BR" sz="2600" dirty="0" err="1"/>
              <a:t>Coronavírus</a:t>
            </a:r>
            <a:r>
              <a:rPr lang="pt-BR" sz="2600" dirty="0"/>
              <a:t> -COVID-19 (Sars-Cov-2) no mundo: Estudo descritivo, janeiro-junho de 2020. </a:t>
            </a:r>
            <a:r>
              <a:rPr lang="pt-BR" sz="2600" dirty="0" err="1"/>
              <a:t>Brazilian</a:t>
            </a:r>
            <a:r>
              <a:rPr lang="pt-BR" sz="2600" dirty="0"/>
              <a:t> </a:t>
            </a:r>
            <a:r>
              <a:rPr lang="pt-BR" sz="2600" dirty="0" err="1"/>
              <a:t>Journal</a:t>
            </a:r>
            <a:r>
              <a:rPr lang="pt-BR" sz="2600" dirty="0"/>
              <a:t> </a:t>
            </a:r>
            <a:r>
              <a:rPr lang="pt-BR" sz="2600" dirty="0" err="1"/>
              <a:t>of</a:t>
            </a:r>
            <a:r>
              <a:rPr lang="pt-BR" sz="2600" dirty="0"/>
              <a:t> Health Review, v.3, n.4, p.1993-8007, 2020.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644</Words>
  <Application>Microsoft Office PowerPoint</Application>
  <PresentationFormat>Personalizar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Joyce</cp:lastModifiedBy>
  <cp:revision>3</cp:revision>
  <dcterms:modified xsi:type="dcterms:W3CDTF">2020-10-03T23:27:51Z</dcterms:modified>
</cp:coreProperties>
</file>